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0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4" r:id="rId98"/>
    <p:sldId id="356" r:id="rId99"/>
    <p:sldId id="357" r:id="rId100"/>
    <p:sldId id="358" r:id="rId101"/>
    <p:sldId id="359" r:id="rId102"/>
    <p:sldId id="360" r:id="rId103"/>
    <p:sldId id="361" r:id="rId104"/>
    <p:sldId id="362" r:id="rId105"/>
    <p:sldId id="363"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96" d="100"/>
          <a:sy n="96" d="100"/>
        </p:scale>
        <p:origin x="84"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8FA611-06CB-4814-B669-F6D39DC6A427}" type="datetimeFigureOut">
              <a:rPr lang="en-US" smtClean="0"/>
              <a:t>9/2/2020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5D7FF2-46B7-46A8-9D4A-69F338DB5AD6}" type="slidenum">
              <a:rPr lang="en-US" smtClean="0"/>
              <a:t>‹#›</a:t>
            </a:fld>
            <a:endParaRPr lang="en-US"/>
          </a:p>
        </p:txBody>
      </p:sp>
    </p:spTree>
    <p:extLst>
      <p:ext uri="{BB962C8B-B14F-4D97-AF65-F5344CB8AC3E}">
        <p14:creationId xmlns:p14="http://schemas.microsoft.com/office/powerpoint/2010/main" val="499353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cap="all" baseline="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Date Placeholder 7"/>
          <p:cNvSpPr>
            <a:spLocks noGrp="1"/>
          </p:cNvSpPr>
          <p:nvPr>
            <p:ph type="dt" sz="half" idx="10"/>
          </p:nvPr>
        </p:nvSpPr>
        <p:spPr/>
        <p:txBody>
          <a:bodyPr/>
          <a:lstStyle/>
          <a:p>
            <a:fld id="{B6225D70-CC5C-42EC-ADF7-6988EE470A16}" type="datetime1">
              <a:rPr lang="en-US" smtClean="0"/>
              <a:t>9/2/2020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F26FFF8B-E00D-EF41-BBDF-FB5CDF328CDE}" type="slidenum">
              <a:rPr lang="en-US" smtClean="0"/>
              <a:pPr/>
              <a:t>‹#›</a:t>
            </a:fld>
            <a:endParaRPr lang="en-US" dirty="0"/>
          </a:p>
        </p:txBody>
      </p:sp>
    </p:spTree>
    <p:extLst>
      <p:ext uri="{BB962C8B-B14F-4D97-AF65-F5344CB8AC3E}">
        <p14:creationId xmlns:p14="http://schemas.microsoft.com/office/powerpoint/2010/main" val="2740092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hasCustomPrompt="1"/>
          </p:nvPr>
        </p:nvSpPr>
        <p:spPr/>
        <p:txBody>
          <a:bodyPr/>
          <a:lstStyle>
            <a:lvl5pPr marL="2057400" marR="0" indent="-228600" algn="l" defTabSz="457200" rtl="0" eaLnBrk="1" fontAlgn="auto" latinLnBrk="0" hangingPunct="1">
              <a:lnSpc>
                <a:spcPct val="100000"/>
              </a:lnSpc>
              <a:spcBef>
                <a:spcPct val="20000"/>
              </a:spcBef>
              <a:spcAft>
                <a:spcPts val="0"/>
              </a:spcAft>
              <a:buClrTx/>
              <a:buSzTx/>
              <a:buFont typeface="Arial"/>
              <a:buChar cha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2057400" marR="0" lvl="4" indent="-228600" algn="l" defTabSz="457200" rtl="0" eaLnBrk="1" fontAlgn="auto" latinLnBrk="0" hangingPunct="1">
              <a:lnSpc>
                <a:spcPct val="100000"/>
              </a:lnSpc>
              <a:spcBef>
                <a:spcPct val="20000"/>
              </a:spcBef>
              <a:spcAft>
                <a:spcPts val="0"/>
              </a:spcAft>
              <a:buClrTx/>
              <a:buSzTx/>
              <a:buFont typeface="Arial"/>
              <a:buChar char="»"/>
              <a:tabLst/>
              <a:defRPr/>
            </a:pPr>
            <a:r>
              <a:rPr lang="en-US" dirty="0"/>
              <a:t>Fifth </a:t>
            </a:r>
            <a:r>
              <a:rPr lang="en-US" dirty="0" smtClean="0"/>
              <a:t>level</a:t>
            </a:r>
            <a:fld id="{F26FFF8B-E00D-EF41-BBDF-FB5CDF328CDE}" type="slidenum">
              <a:rPr lang="en-US" smtClean="0"/>
              <a:pPr marL="2057400" marR="0" lvl="4" indent="-228600" algn="l" defTabSz="457200" rtl="0" eaLnBrk="1" fontAlgn="auto" latinLnBrk="0" hangingPunct="1">
                <a:lnSpc>
                  <a:spcPct val="100000"/>
                </a:lnSpc>
                <a:spcBef>
                  <a:spcPct val="20000"/>
                </a:spcBef>
                <a:spcAft>
                  <a:spcPts val="0"/>
                </a:spcAft>
                <a:buClrTx/>
                <a:buSzTx/>
                <a:buFont typeface="Arial"/>
                <a:buChar char="»"/>
                <a:tabLst/>
                <a:defRPr/>
              </a:pPr>
              <a:t>‹#›</a:t>
            </a:fld>
            <a:endParaRPr lang="en-US" dirty="0" smtClean="0"/>
          </a:p>
          <a:p>
            <a:pPr lvl="4"/>
            <a:endParaRPr lang="en-US" dirty="0"/>
          </a:p>
        </p:txBody>
      </p:sp>
      <p:sp>
        <p:nvSpPr>
          <p:cNvPr id="7" name="Date Placeholder 6"/>
          <p:cNvSpPr>
            <a:spLocks noGrp="1"/>
          </p:cNvSpPr>
          <p:nvPr>
            <p:ph type="dt" sz="half" idx="10"/>
          </p:nvPr>
        </p:nvSpPr>
        <p:spPr/>
        <p:txBody>
          <a:bodyPr/>
          <a:lstStyle/>
          <a:p>
            <a:fld id="{8496A4A1-941E-42CD-89B3-85D7AECDDDD0}" type="datetime1">
              <a:rPr lang="en-US" smtClean="0"/>
              <a:t>9/2/2020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1423374" y="5692207"/>
            <a:ext cx="662608" cy="365125"/>
          </a:xfrm>
        </p:spPr>
        <p:txBody>
          <a:bodyPr/>
          <a:lstStyle>
            <a:lvl1pPr>
              <a:defRPr sz="2400"/>
            </a:lvl1pPr>
          </a:lstStyle>
          <a:p>
            <a:endParaRPr lang="en-US" dirty="0"/>
          </a:p>
        </p:txBody>
      </p:sp>
    </p:spTree>
    <p:extLst>
      <p:ext uri="{BB962C8B-B14F-4D97-AF65-F5344CB8AC3E}">
        <p14:creationId xmlns:p14="http://schemas.microsoft.com/office/powerpoint/2010/main" val="30190178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Date Placeholder 6"/>
          <p:cNvSpPr>
            <a:spLocks noGrp="1"/>
          </p:cNvSpPr>
          <p:nvPr>
            <p:ph type="dt" sz="half" idx="10"/>
          </p:nvPr>
        </p:nvSpPr>
        <p:spPr/>
        <p:txBody>
          <a:bodyPr/>
          <a:lstStyle/>
          <a:p>
            <a:fld id="{CE903F59-7073-4DBB-A9BC-E25DE6F666B4}" type="datetime1">
              <a:rPr lang="en-US" smtClean="0"/>
              <a:t>9/2/2020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1353800" y="5711748"/>
            <a:ext cx="838200" cy="365125"/>
          </a:xfrm>
        </p:spPr>
        <p:txBody>
          <a:bodyPr/>
          <a:lstStyle>
            <a:lvl1pPr>
              <a:defRPr sz="2400">
                <a:solidFill>
                  <a:schemeClr val="bg2"/>
                </a:solidFill>
              </a:defRPr>
            </a:lvl1pPr>
          </a:lstStyle>
          <a:p>
            <a:fld id="{F26FFF8B-E00D-EF41-BBDF-FB5CDF328CDE}" type="slidenum">
              <a:rPr lang="en-US" smtClean="0"/>
              <a:pPr/>
              <a:t>‹#›</a:t>
            </a:fld>
            <a:endParaRPr lang="en-US" dirty="0"/>
          </a:p>
        </p:txBody>
      </p:sp>
    </p:spTree>
    <p:extLst>
      <p:ext uri="{BB962C8B-B14F-4D97-AF65-F5344CB8AC3E}">
        <p14:creationId xmlns:p14="http://schemas.microsoft.com/office/powerpoint/2010/main" val="461221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99EE677B-D1F6-4B90-B6BF-6795FC8B7ED0}" type="datetime1">
              <a:rPr lang="en-US" smtClean="0"/>
              <a:t>9/2/2020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F26FFF8B-E00D-EF41-BBDF-FB5CDF328CDE}" type="slidenum">
              <a:rPr lang="en-US" smtClean="0"/>
              <a:pPr/>
              <a:t>‹#›</a:t>
            </a:fld>
            <a:endParaRPr lang="en-US" dirty="0"/>
          </a:p>
        </p:txBody>
      </p:sp>
    </p:spTree>
    <p:extLst>
      <p:ext uri="{BB962C8B-B14F-4D97-AF65-F5344CB8AC3E}">
        <p14:creationId xmlns:p14="http://schemas.microsoft.com/office/powerpoint/2010/main" val="82891124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10"/>
          </p:nvPr>
        </p:nvSpPr>
        <p:spPr/>
        <p:txBody>
          <a:bodyPr/>
          <a:lstStyle/>
          <a:p>
            <a:fld id="{1811997D-3CFC-404C-8EDE-7A977C28D56C}" type="datetime1">
              <a:rPr lang="en-US" smtClean="0"/>
              <a:t>9/2/2020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F26FFF8B-E00D-EF41-BBDF-FB5CDF328CDE}" type="slidenum">
              <a:rPr lang="en-US" smtClean="0"/>
              <a:pPr/>
              <a:t>‹#›</a:t>
            </a:fld>
            <a:endParaRPr lang="en-US" dirty="0"/>
          </a:p>
        </p:txBody>
      </p:sp>
    </p:spTree>
    <p:extLst>
      <p:ext uri="{BB962C8B-B14F-4D97-AF65-F5344CB8AC3E}">
        <p14:creationId xmlns:p14="http://schemas.microsoft.com/office/powerpoint/2010/main" val="10925334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fld id="{153D4207-EFA8-4AE3-8562-E334FB831988}" type="datetime1">
              <a:rPr lang="en-US" smtClean="0"/>
              <a:t>9/2/2020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F26FFF8B-E00D-EF41-BBDF-FB5CDF328CDE}" type="slidenum">
              <a:rPr lang="en-US" smtClean="0"/>
              <a:pPr/>
              <a:t>‹#›</a:t>
            </a:fld>
            <a:endParaRPr lang="en-US" dirty="0"/>
          </a:p>
        </p:txBody>
      </p:sp>
    </p:spTree>
    <p:extLst>
      <p:ext uri="{BB962C8B-B14F-4D97-AF65-F5344CB8AC3E}">
        <p14:creationId xmlns:p14="http://schemas.microsoft.com/office/powerpoint/2010/main" val="254971599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F1F0E07-2232-4FD6-804D-5BC0DB2E5A50}" type="datetime1">
              <a:rPr lang="en-US" smtClean="0"/>
              <a:t>9/2/2020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endParaRPr lang="en-US" dirty="0"/>
          </a:p>
        </p:txBody>
      </p:sp>
      <p:sp>
        <p:nvSpPr>
          <p:cNvPr id="2" name="Rectangle 1"/>
          <p:cNvSpPr/>
          <p:nvPr userDrawn="1"/>
        </p:nvSpPr>
        <p:spPr>
          <a:xfrm>
            <a:off x="11434728" y="5638284"/>
            <a:ext cx="561372" cy="461665"/>
          </a:xfrm>
          <a:prstGeom prst="rect">
            <a:avLst/>
          </a:prstGeom>
        </p:spPr>
        <p:txBody>
          <a:bodyPr wrap="none">
            <a:spAutoFit/>
          </a:bodyPr>
          <a:lstStyle/>
          <a:p>
            <a:fld id="{F26FFF8B-E00D-EF41-BBDF-FB5CDF328CDE}" type="slidenum">
              <a:rPr lang="en-US" sz="2400" smtClean="0">
                <a:solidFill>
                  <a:schemeClr val="bg2"/>
                </a:solidFill>
              </a:rPr>
              <a:pPr/>
              <a:t>‹#›</a:t>
            </a:fld>
            <a:endParaRPr lang="en-US" sz="2400" dirty="0">
              <a:solidFill>
                <a:schemeClr val="bg2"/>
              </a:solidFill>
            </a:endParaRPr>
          </a:p>
        </p:txBody>
      </p:sp>
    </p:spTree>
    <p:extLst>
      <p:ext uri="{BB962C8B-B14F-4D97-AF65-F5344CB8AC3E}">
        <p14:creationId xmlns:p14="http://schemas.microsoft.com/office/powerpoint/2010/main" val="38229585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7B94150A-BF61-4D96-9C1D-1B7D3745D9FA}" type="datetime1">
              <a:rPr lang="en-US" smtClean="0"/>
              <a:t>9/2/2020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F26FFF8B-E00D-EF41-BBDF-FB5CDF328CDE}" type="slidenum">
              <a:rPr lang="en-US" smtClean="0"/>
              <a:pPr/>
              <a:t>‹#›</a:t>
            </a:fld>
            <a:endParaRPr lang="en-US" dirty="0"/>
          </a:p>
        </p:txBody>
      </p:sp>
    </p:spTree>
    <p:extLst>
      <p:ext uri="{BB962C8B-B14F-4D97-AF65-F5344CB8AC3E}">
        <p14:creationId xmlns:p14="http://schemas.microsoft.com/office/powerpoint/2010/main" val="39582526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DEF838B3-1DDB-4456-8576-CA68A2BE37FC}" type="datetime1">
              <a:rPr lang="en-US" smtClean="0"/>
              <a:t>9/2/2020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F26FFF8B-E00D-EF41-BBDF-FB5CDF328CDE}" type="slidenum">
              <a:rPr lang="en-US" smtClean="0"/>
              <a:pPr/>
              <a:t>‹#›</a:t>
            </a:fld>
            <a:endParaRPr lang="en-US" dirty="0"/>
          </a:p>
        </p:txBody>
      </p:sp>
    </p:spTree>
    <p:extLst>
      <p:ext uri="{BB962C8B-B14F-4D97-AF65-F5344CB8AC3E}">
        <p14:creationId xmlns:p14="http://schemas.microsoft.com/office/powerpoint/2010/main" val="375833834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32194"/>
            <a:ext cx="10972800" cy="1368006"/>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856222"/>
            <a:ext cx="10972800" cy="420111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smtClean="0"/>
              <a:t>level</a:t>
            </a:r>
            <a:fld id="{F26FFF8B-E00D-EF41-BBDF-FB5CDF328CDE}" type="slidenum">
              <a:rPr lang="en-US" smtClean="0"/>
              <a:pPr/>
              <a:t>‹#›</a:t>
            </a:fld>
            <a:endParaRPr lang="en-US" dirty="0"/>
          </a:p>
        </p:txBody>
      </p:sp>
      <p:sp>
        <p:nvSpPr>
          <p:cNvPr id="8" name="Date Placeholder 3"/>
          <p:cNvSpPr>
            <a:spLocks noGrp="1"/>
          </p:cNvSpPr>
          <p:nvPr>
            <p:ph type="dt" sz="half" idx="2"/>
          </p:nvPr>
        </p:nvSpPr>
        <p:spPr>
          <a:xfrm>
            <a:off x="838200" y="581183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0E2EFC-D8A4-42A5-92EA-6C3A139DB52F}" type="datetime1">
              <a:rPr lang="en-US" smtClean="0"/>
              <a:t>9/2/2020</a:t>
            </a:fld>
            <a:endParaRPr lang="en-US" dirty="0"/>
          </a:p>
        </p:txBody>
      </p:sp>
      <p:sp>
        <p:nvSpPr>
          <p:cNvPr id="9" name="Footer Placeholder 4"/>
          <p:cNvSpPr>
            <a:spLocks noGrp="1"/>
          </p:cNvSpPr>
          <p:nvPr>
            <p:ph type="ftr" sz="quarter" idx="3"/>
          </p:nvPr>
        </p:nvSpPr>
        <p:spPr>
          <a:xfrm>
            <a:off x="7239000" y="5811839"/>
            <a:ext cx="411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10" name="Slide Number Placeholder 5"/>
          <p:cNvSpPr>
            <a:spLocks noGrp="1"/>
          </p:cNvSpPr>
          <p:nvPr>
            <p:ph type="sldNum" sz="quarter" idx="4"/>
          </p:nvPr>
        </p:nvSpPr>
        <p:spPr>
          <a:xfrm>
            <a:off x="11522765" y="5692207"/>
            <a:ext cx="556590" cy="365125"/>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dirty="0"/>
          </a:p>
        </p:txBody>
      </p:sp>
    </p:spTree>
    <p:extLst>
      <p:ext uri="{BB962C8B-B14F-4D97-AF65-F5344CB8AC3E}">
        <p14:creationId xmlns:p14="http://schemas.microsoft.com/office/powerpoint/2010/main" val="323227976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iming>
    <p:tnLst>
      <p:par>
        <p:cTn id="1" dur="indefinite" restart="never" nodeType="tmRoot"/>
      </p:par>
    </p:tnLst>
  </p:timing>
  <p:hf hdr="0" ftr="0" dt="0"/>
  <p:txStyles>
    <p:titleStyle>
      <a:lvl1pPr algn="ctr" defTabSz="457200" rtl="0" eaLnBrk="1" latinLnBrk="0" hangingPunct="1">
        <a:spcBef>
          <a:spcPct val="0"/>
        </a:spcBef>
        <a:buNone/>
        <a:defRPr sz="3200" kern="1200" cap="all" baseline="0">
          <a:solidFill>
            <a:srgbClr val="053E87"/>
          </a:solidFill>
          <a:latin typeface="+mj-lt"/>
          <a:ea typeface="+mj-ea"/>
          <a:cs typeface="+mj-cs"/>
        </a:defRPr>
      </a:lvl1pPr>
    </p:titleStyle>
    <p:bodyStyle>
      <a:lvl1pPr marL="342900" indent="-342900" algn="l" defTabSz="457200" rtl="0" eaLnBrk="1" latinLnBrk="0" hangingPunct="1">
        <a:spcBef>
          <a:spcPct val="20000"/>
        </a:spcBef>
        <a:buFont typeface="Arial"/>
        <a:buChar char="•"/>
        <a:defRPr sz="2600" kern="1200">
          <a:solidFill>
            <a:srgbClr val="67696E"/>
          </a:solidFill>
          <a:latin typeface="+mn-lt"/>
          <a:ea typeface="+mn-ea"/>
          <a:cs typeface="+mn-cs"/>
        </a:defRPr>
      </a:lvl1pPr>
      <a:lvl2pPr marL="742950" indent="-285750" algn="l" defTabSz="457200" rtl="0" eaLnBrk="1" latinLnBrk="0" hangingPunct="1">
        <a:spcBef>
          <a:spcPct val="20000"/>
        </a:spcBef>
        <a:buFont typeface="Arial"/>
        <a:buChar char="–"/>
        <a:defRPr sz="2300" kern="1200">
          <a:solidFill>
            <a:srgbClr val="67696E"/>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67696E"/>
          </a:solidFill>
          <a:latin typeface="+mn-lt"/>
          <a:ea typeface="+mn-ea"/>
          <a:cs typeface="+mn-cs"/>
        </a:defRPr>
      </a:lvl3pPr>
      <a:lvl4pPr marL="1600200" indent="-228600" algn="l" defTabSz="457200" rtl="0" eaLnBrk="1" latinLnBrk="0" hangingPunct="1">
        <a:spcBef>
          <a:spcPct val="20000"/>
        </a:spcBef>
        <a:buFont typeface="Arial"/>
        <a:buChar char="–"/>
        <a:defRPr sz="1700" kern="1200">
          <a:solidFill>
            <a:srgbClr val="67696E"/>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67696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scottmcelroy@clayton.edu"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hyperlink" Target="https://clayton.edu/budget/budget-managers"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clayton.edu/budget/budget-managers" TargetMode="External"/><Relationship Id="rId2" Type="http://schemas.openxmlformats.org/officeDocument/2006/relationships/hyperlink" Target="https://clayton.edu/budget/accounts"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hyperlink" Target="http://www.clayton.edu/budget/budgetamendments"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452" y="-258136"/>
            <a:ext cx="10972800" cy="1368006"/>
          </a:xfrm>
        </p:spPr>
        <p:txBody>
          <a:bodyPr/>
          <a:lstStyle/>
          <a:p>
            <a:r>
              <a:rPr lang="en-US" dirty="0" smtClean="0"/>
              <a:t>BUDGET MANAGEMENT TRAINING</a:t>
            </a:r>
            <a:endParaRPr lang="en-US" dirty="0"/>
          </a:p>
        </p:txBody>
      </p:sp>
      <p:pic>
        <p:nvPicPr>
          <p:cNvPr id="4" name="Content Placeholder 3" descr="Budget - Clipboard imag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6313" y="760861"/>
            <a:ext cx="9906000" cy="3811139"/>
          </a:xfrm>
        </p:spPr>
      </p:pic>
      <p:sp>
        <p:nvSpPr>
          <p:cNvPr id="5" name="TextBox 4"/>
          <p:cNvSpPr txBox="1"/>
          <p:nvPr/>
        </p:nvSpPr>
        <p:spPr>
          <a:xfrm>
            <a:off x="2206486" y="4572000"/>
            <a:ext cx="7686261" cy="1569660"/>
          </a:xfrm>
          <a:prstGeom prst="rect">
            <a:avLst/>
          </a:prstGeom>
          <a:noFill/>
        </p:spPr>
        <p:txBody>
          <a:bodyPr wrap="square" rtlCol="0">
            <a:spAutoFit/>
          </a:bodyPr>
          <a:lstStyle/>
          <a:p>
            <a:pPr algn="ctr"/>
            <a:r>
              <a:rPr lang="en-US" sz="3200" dirty="0" smtClean="0">
                <a:solidFill>
                  <a:schemeClr val="bg2"/>
                </a:solidFill>
              </a:rPr>
              <a:t>Scott McElroy</a:t>
            </a:r>
          </a:p>
          <a:p>
            <a:pPr algn="ctr"/>
            <a:r>
              <a:rPr lang="en-US" sz="3200" dirty="0" smtClean="0">
                <a:solidFill>
                  <a:schemeClr val="bg2"/>
                </a:solidFill>
                <a:hlinkClick r:id="rId3"/>
              </a:rPr>
              <a:t>scottmcelroy@clayton.edu</a:t>
            </a:r>
            <a:endParaRPr lang="en-US" sz="3200" dirty="0" smtClean="0">
              <a:solidFill>
                <a:schemeClr val="bg2"/>
              </a:solidFill>
            </a:endParaRPr>
          </a:p>
          <a:p>
            <a:pPr algn="ctr"/>
            <a:r>
              <a:rPr lang="en-US" sz="3200" dirty="0" smtClean="0">
                <a:solidFill>
                  <a:schemeClr val="bg2"/>
                </a:solidFill>
              </a:rPr>
              <a:t>(678) 466-4285</a:t>
            </a:r>
            <a:endParaRPr lang="en-US" sz="3200" dirty="0">
              <a:solidFill>
                <a:schemeClr val="bg2"/>
              </a:solidFill>
            </a:endParaRPr>
          </a:p>
        </p:txBody>
      </p:sp>
    </p:spTree>
    <p:extLst>
      <p:ext uri="{BB962C8B-B14F-4D97-AF65-F5344CB8AC3E}">
        <p14:creationId xmlns:p14="http://schemas.microsoft.com/office/powerpoint/2010/main" val="37025920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2853" y="159803"/>
            <a:ext cx="10628243" cy="4286301"/>
          </a:xfrm>
          <a:prstGeom prst="rect">
            <a:avLst/>
          </a:prstGeom>
        </p:spPr>
      </p:pic>
      <p:sp>
        <p:nvSpPr>
          <p:cNvPr id="3" name="Rectangle 2"/>
          <p:cNvSpPr/>
          <p:nvPr/>
        </p:nvSpPr>
        <p:spPr>
          <a:xfrm>
            <a:off x="622853" y="4631780"/>
            <a:ext cx="10389704" cy="923330"/>
          </a:xfrm>
          <a:prstGeom prst="rect">
            <a:avLst/>
          </a:prstGeom>
        </p:spPr>
        <p:txBody>
          <a:bodyPr wrap="square">
            <a:spAutoFit/>
          </a:bodyPr>
          <a:lstStyle/>
          <a:p>
            <a:r>
              <a:rPr lang="en-US" dirty="0" smtClean="0">
                <a:solidFill>
                  <a:schemeClr val="bg1"/>
                </a:solidFill>
              </a:rPr>
              <a:t>Click on the tab for Add a New Value.  You can enter a Run Control ID that you will remember for this report such as Approp_Status then click the Add button.  </a:t>
            </a:r>
          </a:p>
          <a:p>
            <a:r>
              <a:rPr lang="en-US" dirty="0" smtClean="0">
                <a:solidFill>
                  <a:schemeClr val="bg1"/>
                </a:solidFill>
              </a:rPr>
              <a:t>	</a:t>
            </a:r>
            <a:r>
              <a:rPr lang="en-US" sz="1600" i="1" dirty="0" smtClean="0">
                <a:solidFill>
                  <a:schemeClr val="bg1"/>
                </a:solidFill>
              </a:rPr>
              <a:t>Note: You can’t have any spaces, so you must use underscore in place of any space you wish.</a:t>
            </a:r>
            <a:endParaRPr lang="en-US" sz="1600" i="1" dirty="0">
              <a:solidFill>
                <a:schemeClr val="bg1"/>
              </a:solidFill>
            </a:endParaRPr>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87434417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0075" y="337930"/>
            <a:ext cx="10299838" cy="5698435"/>
          </a:xfrm>
          <a:prstGeom prst="rect">
            <a:avLst/>
          </a:prstGeom>
        </p:spPr>
      </p:pic>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5794045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95325" y="218661"/>
            <a:ext cx="10588901" cy="5844209"/>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62544494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7700" y="171450"/>
            <a:ext cx="10007048" cy="5884793"/>
          </a:xfrm>
          <a:prstGeom prst="rect">
            <a:avLst/>
          </a:prstGeom>
        </p:spPr>
      </p:pic>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1823721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4375" y="271669"/>
            <a:ext cx="10324686" cy="5830957"/>
          </a:xfrm>
          <a:prstGeom prst="rect">
            <a:avLst/>
          </a:prstGeom>
        </p:spPr>
      </p:pic>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60491627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0550" y="298174"/>
            <a:ext cx="10130459" cy="5705061"/>
          </a:xfrm>
          <a:prstGeom prst="rect">
            <a:avLst/>
          </a:prstGeom>
        </p:spPr>
      </p:pic>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5934890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uestion mark 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3162" y="298173"/>
            <a:ext cx="5486888" cy="3279913"/>
          </a:xfrm>
          <a:prstGeom prst="rect">
            <a:avLst/>
          </a:prstGeom>
        </p:spPr>
      </p:pic>
      <p:sp>
        <p:nvSpPr>
          <p:cNvPr id="3" name="TextBox 2"/>
          <p:cNvSpPr txBox="1"/>
          <p:nvPr/>
        </p:nvSpPr>
        <p:spPr>
          <a:xfrm>
            <a:off x="2004902" y="3975652"/>
            <a:ext cx="7368208" cy="1107996"/>
          </a:xfrm>
          <a:prstGeom prst="rect">
            <a:avLst/>
          </a:prstGeom>
          <a:noFill/>
        </p:spPr>
        <p:txBody>
          <a:bodyPr wrap="square" rtlCol="0">
            <a:spAutoFit/>
          </a:bodyPr>
          <a:lstStyle/>
          <a:p>
            <a:pPr algn="ctr"/>
            <a:r>
              <a:rPr lang="en-US" sz="6600" dirty="0" smtClean="0">
                <a:solidFill>
                  <a:schemeClr val="bg2"/>
                </a:solidFill>
                <a:latin typeface="+mj-lt"/>
              </a:rPr>
              <a:t>QUESTIONS</a:t>
            </a:r>
            <a:endParaRPr lang="en-US" sz="6600" dirty="0">
              <a:solidFill>
                <a:schemeClr val="bg2"/>
              </a:solidFill>
              <a:latin typeface="+mj-lt"/>
            </a:endParaRPr>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8142698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9321" y="125703"/>
            <a:ext cx="9713843" cy="5559479"/>
          </a:xfrm>
          <a:prstGeom prst="rect">
            <a:avLst/>
          </a:prstGeom>
        </p:spPr>
      </p:pic>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2203762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1390" y="171126"/>
            <a:ext cx="10701131" cy="646331"/>
          </a:xfrm>
          <a:prstGeom prst="rect">
            <a:avLst/>
          </a:prstGeom>
        </p:spPr>
        <p:txBody>
          <a:bodyPr wrap="square">
            <a:spAutoFit/>
          </a:bodyPr>
          <a:lstStyle/>
          <a:p>
            <a:r>
              <a:rPr lang="en-US" dirty="0" smtClean="0">
                <a:solidFill>
                  <a:schemeClr val="bg1"/>
                </a:solidFill>
              </a:rPr>
              <a:t>Be sure to indicate the APPROP Ledger Group, by clicking on the magnifying glass next to the Ledger Group box, then click on the Refresh button.</a:t>
            </a:r>
            <a:endParaRPr lang="en-US" dirty="0">
              <a:solidFill>
                <a:schemeClr val="bg1"/>
              </a:solidFill>
            </a:endParaRPr>
          </a:p>
        </p:txBody>
      </p:sp>
      <p:pic>
        <p:nvPicPr>
          <p:cNvPr id="3" name="Picture 2"/>
          <p:cNvPicPr>
            <a:picLocks noChangeAspect="1"/>
          </p:cNvPicPr>
          <p:nvPr/>
        </p:nvPicPr>
        <p:blipFill>
          <a:blip r:embed="rId2"/>
          <a:stretch>
            <a:fillRect/>
          </a:stretch>
        </p:blipFill>
        <p:spPr>
          <a:xfrm>
            <a:off x="907774" y="903595"/>
            <a:ext cx="10356574" cy="5126143"/>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1649682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3547" y="291548"/>
            <a:ext cx="9819861" cy="5678556"/>
          </a:xfrm>
          <a:prstGeom prst="rect">
            <a:avLst/>
          </a:prstGeom>
        </p:spPr>
      </p:pic>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7272708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2365" y="104723"/>
            <a:ext cx="11005931" cy="1600438"/>
          </a:xfrm>
          <a:prstGeom prst="rect">
            <a:avLst/>
          </a:prstGeom>
        </p:spPr>
        <p:txBody>
          <a:bodyPr wrap="square">
            <a:spAutoFit/>
          </a:bodyPr>
          <a:lstStyle/>
          <a:p>
            <a:r>
              <a:rPr lang="en-US" sz="1400" dirty="0" smtClean="0">
                <a:solidFill>
                  <a:schemeClr val="bg1"/>
                </a:solidFill>
              </a:rPr>
              <a:t>To set up your report, </a:t>
            </a:r>
            <a:r>
              <a:rPr lang="en-US" sz="1400" u="sng" dirty="0" smtClean="0">
                <a:solidFill>
                  <a:schemeClr val="bg1"/>
                </a:solidFill>
              </a:rPr>
              <a:t>reorder the Sequence</a:t>
            </a:r>
            <a:r>
              <a:rPr lang="en-US" sz="1400" dirty="0" smtClean="0">
                <a:solidFill>
                  <a:schemeClr val="bg1"/>
                </a:solidFill>
              </a:rPr>
              <a:t> as follows: 1-Fund Code; 2-Department; 3-Program Code; 4-Class; 5-Account; 6-Budget Reference. </a:t>
            </a:r>
          </a:p>
          <a:p>
            <a:endParaRPr lang="en-US" sz="1400" dirty="0" smtClean="0">
              <a:solidFill>
                <a:schemeClr val="bg1"/>
              </a:solidFill>
            </a:endParaRPr>
          </a:p>
          <a:p>
            <a:r>
              <a:rPr lang="en-US" sz="1400" dirty="0" smtClean="0">
                <a:solidFill>
                  <a:schemeClr val="bg1"/>
                </a:solidFill>
              </a:rPr>
              <a:t>After you reorder the Sequence, be sure to click on the </a:t>
            </a:r>
            <a:r>
              <a:rPr lang="en-US" sz="1400" u="sng" dirty="0" smtClean="0">
                <a:solidFill>
                  <a:schemeClr val="bg1"/>
                </a:solidFill>
              </a:rPr>
              <a:t>Include CF</a:t>
            </a:r>
            <a:r>
              <a:rPr lang="en-US" sz="1400" dirty="0" smtClean="0">
                <a:solidFill>
                  <a:schemeClr val="bg1"/>
                </a:solidFill>
              </a:rPr>
              <a:t> button for each of these categories. Enter the numbers for your department in the </a:t>
            </a:r>
            <a:r>
              <a:rPr lang="en-US" sz="1400" u="sng" dirty="0" smtClean="0">
                <a:solidFill>
                  <a:schemeClr val="bg1"/>
                </a:solidFill>
              </a:rPr>
              <a:t>Value</a:t>
            </a:r>
            <a:r>
              <a:rPr lang="en-US" sz="1400" dirty="0" smtClean="0">
                <a:solidFill>
                  <a:schemeClr val="bg1"/>
                </a:solidFill>
              </a:rPr>
              <a:t> and </a:t>
            </a:r>
            <a:r>
              <a:rPr lang="en-US" sz="1400" u="sng" dirty="0" smtClean="0">
                <a:solidFill>
                  <a:schemeClr val="bg1"/>
                </a:solidFill>
              </a:rPr>
              <a:t>To Value</a:t>
            </a:r>
            <a:r>
              <a:rPr lang="en-US" sz="1400" dirty="0" smtClean="0">
                <a:solidFill>
                  <a:schemeClr val="bg1"/>
                </a:solidFill>
              </a:rPr>
              <a:t> fields at this point. You also will need to enter the numbers of the fiscal year in the </a:t>
            </a:r>
            <a:r>
              <a:rPr lang="en-US" sz="1400" u="sng" dirty="0" smtClean="0">
                <a:solidFill>
                  <a:schemeClr val="bg1"/>
                </a:solidFill>
              </a:rPr>
              <a:t>Value</a:t>
            </a:r>
            <a:r>
              <a:rPr lang="en-US" sz="1400" dirty="0" smtClean="0">
                <a:solidFill>
                  <a:schemeClr val="bg1"/>
                </a:solidFill>
              </a:rPr>
              <a:t> and </a:t>
            </a:r>
            <a:r>
              <a:rPr lang="en-US" sz="1400" u="sng" dirty="0" smtClean="0">
                <a:solidFill>
                  <a:schemeClr val="bg1"/>
                </a:solidFill>
              </a:rPr>
              <a:t>To Value</a:t>
            </a:r>
            <a:r>
              <a:rPr lang="en-US" sz="1400" dirty="0" smtClean="0">
                <a:solidFill>
                  <a:schemeClr val="bg1"/>
                </a:solidFill>
              </a:rPr>
              <a:t> fields at this point. Once you have input all the numbers for your department, you can click on the Save button and the correct sequence order will be shown. Then click on the Run button at the top to initiate the process. </a:t>
            </a:r>
            <a:endParaRPr lang="en-US" sz="1400" dirty="0">
              <a:solidFill>
                <a:schemeClr val="bg1"/>
              </a:solidFill>
            </a:endParaRPr>
          </a:p>
        </p:txBody>
      </p:sp>
      <p:pic>
        <p:nvPicPr>
          <p:cNvPr id="3" name="Picture 2"/>
          <p:cNvPicPr>
            <a:picLocks noChangeAspect="1"/>
          </p:cNvPicPr>
          <p:nvPr/>
        </p:nvPicPr>
        <p:blipFill>
          <a:blip r:embed="rId2"/>
          <a:stretch>
            <a:fillRect/>
          </a:stretch>
        </p:blipFill>
        <p:spPr>
          <a:xfrm>
            <a:off x="801757" y="1823739"/>
            <a:ext cx="10389704" cy="4186121"/>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8169709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4643" y="210235"/>
            <a:ext cx="10058400" cy="369332"/>
          </a:xfrm>
          <a:prstGeom prst="rect">
            <a:avLst/>
          </a:prstGeom>
        </p:spPr>
        <p:txBody>
          <a:bodyPr wrap="square">
            <a:spAutoFit/>
          </a:bodyPr>
          <a:lstStyle/>
          <a:p>
            <a:r>
              <a:rPr lang="en-US" dirty="0" smtClean="0">
                <a:solidFill>
                  <a:schemeClr val="bg1"/>
                </a:solidFill>
              </a:rPr>
              <a:t>When the Process Scheduler Request screen appears, click on OK to schedule the process.</a:t>
            </a:r>
            <a:endParaRPr lang="en-US" dirty="0">
              <a:solidFill>
                <a:schemeClr val="bg1"/>
              </a:solidFill>
            </a:endParaRPr>
          </a:p>
        </p:txBody>
      </p:sp>
      <p:pic>
        <p:nvPicPr>
          <p:cNvPr id="3" name="Picture 2"/>
          <p:cNvPicPr>
            <a:picLocks noChangeAspect="1"/>
          </p:cNvPicPr>
          <p:nvPr/>
        </p:nvPicPr>
        <p:blipFill>
          <a:blip r:embed="rId2"/>
          <a:stretch>
            <a:fillRect/>
          </a:stretch>
        </p:blipFill>
        <p:spPr>
          <a:xfrm>
            <a:off x="947529" y="815009"/>
            <a:ext cx="9799983" cy="5062329"/>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4191323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285716"/>
            <a:ext cx="10091530" cy="1200329"/>
          </a:xfrm>
          <a:prstGeom prst="rect">
            <a:avLst/>
          </a:prstGeom>
        </p:spPr>
        <p:txBody>
          <a:bodyPr wrap="square">
            <a:spAutoFit/>
          </a:bodyPr>
          <a:lstStyle/>
          <a:p>
            <a:r>
              <a:rPr lang="en-US" dirty="0" smtClean="0">
                <a:solidFill>
                  <a:schemeClr val="bg1"/>
                </a:solidFill>
              </a:rPr>
              <a:t>After clicking on OK, it will take you back to the report format screen. You will notice a Process Instance number just under the Run button at the top of the page. You need to make a note of this Process Instance number that will be used in the next section of the process. At this time, you will click on the </a:t>
            </a:r>
            <a:r>
              <a:rPr lang="en-US" u="sng" dirty="0" smtClean="0">
                <a:solidFill>
                  <a:schemeClr val="bg1"/>
                </a:solidFill>
              </a:rPr>
              <a:t>Process Monitor</a:t>
            </a:r>
            <a:r>
              <a:rPr lang="en-US" dirty="0" smtClean="0">
                <a:solidFill>
                  <a:schemeClr val="bg1"/>
                </a:solidFill>
              </a:rPr>
              <a:t> link.</a:t>
            </a:r>
            <a:endParaRPr lang="en-US" dirty="0">
              <a:solidFill>
                <a:schemeClr val="bg1"/>
              </a:solidFill>
            </a:endParaRPr>
          </a:p>
        </p:txBody>
      </p:sp>
      <p:pic>
        <p:nvPicPr>
          <p:cNvPr id="3" name="Picture 2"/>
          <p:cNvPicPr>
            <a:picLocks noChangeAspect="1"/>
          </p:cNvPicPr>
          <p:nvPr/>
        </p:nvPicPr>
        <p:blipFill>
          <a:blip r:embed="rId2"/>
          <a:stretch>
            <a:fillRect/>
          </a:stretch>
        </p:blipFill>
        <p:spPr>
          <a:xfrm>
            <a:off x="914399" y="1577009"/>
            <a:ext cx="9826487" cy="4333461"/>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6153596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0904" y="218158"/>
            <a:ext cx="9581322" cy="923330"/>
          </a:xfrm>
          <a:prstGeom prst="rect">
            <a:avLst/>
          </a:prstGeom>
        </p:spPr>
        <p:txBody>
          <a:bodyPr wrap="square">
            <a:spAutoFit/>
          </a:bodyPr>
          <a:lstStyle/>
          <a:p>
            <a:r>
              <a:rPr lang="en-US" dirty="0" smtClean="0">
                <a:solidFill>
                  <a:schemeClr val="bg1"/>
                </a:solidFill>
              </a:rPr>
              <a:t>If, at this time the </a:t>
            </a:r>
            <a:r>
              <a:rPr lang="en-US" u="sng" dirty="0" smtClean="0">
                <a:solidFill>
                  <a:schemeClr val="bg1"/>
                </a:solidFill>
              </a:rPr>
              <a:t>Run Status</a:t>
            </a:r>
            <a:r>
              <a:rPr lang="en-US" dirty="0" smtClean="0">
                <a:solidFill>
                  <a:schemeClr val="bg1"/>
                </a:solidFill>
              </a:rPr>
              <a:t> on your Process Instance doesn’t show as Success or </a:t>
            </a:r>
            <a:r>
              <a:rPr lang="en-US" u="sng" dirty="0" smtClean="0">
                <a:solidFill>
                  <a:schemeClr val="bg1"/>
                </a:solidFill>
              </a:rPr>
              <a:t>Distribution Status</a:t>
            </a:r>
            <a:r>
              <a:rPr lang="en-US" dirty="0" smtClean="0">
                <a:solidFill>
                  <a:schemeClr val="bg1"/>
                </a:solidFill>
              </a:rPr>
              <a:t> doesn’t show as Posted, you will need to click on the Refresh button at the top until it reaches this status.</a:t>
            </a:r>
            <a:endParaRPr lang="en-US" dirty="0">
              <a:solidFill>
                <a:schemeClr val="bg1"/>
              </a:solidFill>
            </a:endParaRPr>
          </a:p>
        </p:txBody>
      </p:sp>
      <p:pic>
        <p:nvPicPr>
          <p:cNvPr id="3" name="Picture 2"/>
          <p:cNvPicPr>
            <a:picLocks noChangeAspect="1"/>
          </p:cNvPicPr>
          <p:nvPr/>
        </p:nvPicPr>
        <p:blipFill>
          <a:blip r:embed="rId2"/>
          <a:stretch>
            <a:fillRect/>
          </a:stretch>
        </p:blipFill>
        <p:spPr>
          <a:xfrm>
            <a:off x="1040296" y="1560413"/>
            <a:ext cx="9051234" cy="4323551"/>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0871264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1270" y="207001"/>
            <a:ext cx="9872869" cy="5180008"/>
          </a:xfrm>
          <a:prstGeom prst="rect">
            <a:avLst/>
          </a:prstGeom>
        </p:spPr>
      </p:pic>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3924816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5009" y="217509"/>
            <a:ext cx="10071652" cy="646331"/>
          </a:xfrm>
          <a:prstGeom prst="rect">
            <a:avLst/>
          </a:prstGeom>
        </p:spPr>
        <p:txBody>
          <a:bodyPr wrap="square">
            <a:spAutoFit/>
          </a:bodyPr>
          <a:lstStyle/>
          <a:p>
            <a:r>
              <a:rPr lang="en-US" dirty="0" smtClean="0">
                <a:solidFill>
                  <a:schemeClr val="bg1"/>
                </a:solidFill>
              </a:rPr>
              <a:t>To access the report that you just ran, you will need to click on the </a:t>
            </a:r>
            <a:r>
              <a:rPr lang="en-US" u="sng" dirty="0" smtClean="0">
                <a:solidFill>
                  <a:schemeClr val="bg1"/>
                </a:solidFill>
              </a:rPr>
              <a:t>Details</a:t>
            </a:r>
            <a:r>
              <a:rPr lang="en-US" dirty="0" smtClean="0">
                <a:solidFill>
                  <a:schemeClr val="bg1"/>
                </a:solidFill>
              </a:rPr>
              <a:t> link in the line for your Process Instance number.</a:t>
            </a:r>
            <a:endParaRPr lang="en-US" dirty="0">
              <a:solidFill>
                <a:schemeClr val="bg1"/>
              </a:solidFill>
            </a:endParaRPr>
          </a:p>
        </p:txBody>
      </p:sp>
      <p:pic>
        <p:nvPicPr>
          <p:cNvPr id="3" name="Picture 2"/>
          <p:cNvPicPr>
            <a:picLocks noChangeAspect="1"/>
          </p:cNvPicPr>
          <p:nvPr/>
        </p:nvPicPr>
        <p:blipFill>
          <a:blip r:embed="rId2"/>
          <a:stretch>
            <a:fillRect/>
          </a:stretch>
        </p:blipFill>
        <p:spPr>
          <a:xfrm>
            <a:off x="901147" y="1051354"/>
            <a:ext cx="9720469" cy="4755292"/>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1487555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15548" y="178904"/>
            <a:ext cx="8083826" cy="584775"/>
          </a:xfrm>
          <a:prstGeom prst="rect">
            <a:avLst/>
          </a:prstGeom>
          <a:noFill/>
        </p:spPr>
        <p:txBody>
          <a:bodyPr wrap="square" rtlCol="0">
            <a:spAutoFit/>
          </a:bodyPr>
          <a:lstStyle/>
          <a:p>
            <a:pPr algn="ctr"/>
            <a:r>
              <a:rPr lang="en-US" sz="3200" dirty="0" smtClean="0">
                <a:solidFill>
                  <a:schemeClr val="bg2"/>
                </a:solidFill>
                <a:latin typeface="+mj-lt"/>
              </a:rPr>
              <a:t>AGENDA</a:t>
            </a:r>
            <a:endParaRPr lang="en-US" sz="3200" dirty="0">
              <a:solidFill>
                <a:schemeClr val="bg2"/>
              </a:solidFill>
              <a:latin typeface="+mj-lt"/>
            </a:endParaRPr>
          </a:p>
        </p:txBody>
      </p:sp>
      <p:sp>
        <p:nvSpPr>
          <p:cNvPr id="3" name="TextBox 2"/>
          <p:cNvSpPr txBox="1"/>
          <p:nvPr/>
        </p:nvSpPr>
        <p:spPr>
          <a:xfrm>
            <a:off x="2060713" y="901148"/>
            <a:ext cx="7255565" cy="414466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600" dirty="0" smtClean="0">
                <a:solidFill>
                  <a:schemeClr val="bg2"/>
                </a:solidFill>
              </a:rPr>
              <a:t>Sources of funds</a:t>
            </a:r>
          </a:p>
          <a:p>
            <a:pPr marL="285750" indent="-285750">
              <a:lnSpc>
                <a:spcPct val="150000"/>
              </a:lnSpc>
              <a:buFont typeface="Arial" panose="020B0604020202020204" pitchFamily="34" charset="0"/>
              <a:buChar char="•"/>
            </a:pPr>
            <a:r>
              <a:rPr lang="en-US" sz="3600" dirty="0" smtClean="0">
                <a:solidFill>
                  <a:schemeClr val="bg2"/>
                </a:solidFill>
              </a:rPr>
              <a:t>Different budgets</a:t>
            </a:r>
          </a:p>
          <a:p>
            <a:pPr marL="285750" indent="-285750">
              <a:lnSpc>
                <a:spcPct val="150000"/>
              </a:lnSpc>
              <a:buFont typeface="Arial" panose="020B0604020202020204" pitchFamily="34" charset="0"/>
              <a:buChar char="•"/>
            </a:pPr>
            <a:r>
              <a:rPr lang="en-US" sz="3600" dirty="0" smtClean="0">
                <a:solidFill>
                  <a:schemeClr val="bg2"/>
                </a:solidFill>
              </a:rPr>
              <a:t>Summary budget reports</a:t>
            </a:r>
          </a:p>
          <a:p>
            <a:pPr marL="285750" indent="-285750">
              <a:lnSpc>
                <a:spcPct val="150000"/>
              </a:lnSpc>
              <a:buFont typeface="Arial" panose="020B0604020202020204" pitchFamily="34" charset="0"/>
              <a:buChar char="•"/>
            </a:pPr>
            <a:r>
              <a:rPr lang="en-US" sz="3600" dirty="0" smtClean="0">
                <a:solidFill>
                  <a:schemeClr val="bg2"/>
                </a:solidFill>
              </a:rPr>
              <a:t>Quarterly reviews and reports</a:t>
            </a:r>
          </a:p>
          <a:p>
            <a:pPr marL="285750" indent="-285750">
              <a:lnSpc>
                <a:spcPct val="150000"/>
              </a:lnSpc>
              <a:buFont typeface="Arial" panose="020B0604020202020204" pitchFamily="34" charset="0"/>
              <a:buChar char="•"/>
            </a:pPr>
            <a:r>
              <a:rPr lang="en-US" sz="3600" dirty="0" smtClean="0">
                <a:solidFill>
                  <a:schemeClr val="bg2"/>
                </a:solidFill>
              </a:rPr>
              <a:t>Budget amendments</a:t>
            </a:r>
            <a:endParaRPr lang="en-US" sz="3600" dirty="0">
              <a:solidFill>
                <a:schemeClr val="bg2"/>
              </a:solidFill>
            </a:endParaRPr>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2370554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1270" y="210235"/>
            <a:ext cx="9932504" cy="369332"/>
          </a:xfrm>
          <a:prstGeom prst="rect">
            <a:avLst/>
          </a:prstGeom>
        </p:spPr>
        <p:txBody>
          <a:bodyPr wrap="square">
            <a:spAutoFit/>
          </a:bodyPr>
          <a:lstStyle/>
          <a:p>
            <a:r>
              <a:rPr lang="en-US" dirty="0" smtClean="0">
                <a:solidFill>
                  <a:schemeClr val="bg1"/>
                </a:solidFill>
              </a:rPr>
              <a:t>Then from the Process Detail screen, you will click on the link </a:t>
            </a:r>
            <a:r>
              <a:rPr lang="en-US" u="sng" dirty="0" smtClean="0">
                <a:solidFill>
                  <a:schemeClr val="bg1"/>
                </a:solidFill>
              </a:rPr>
              <a:t>View Log/Trace</a:t>
            </a:r>
            <a:r>
              <a:rPr lang="en-US" dirty="0" smtClean="0">
                <a:solidFill>
                  <a:schemeClr val="bg1"/>
                </a:solidFill>
              </a:rPr>
              <a:t>.</a:t>
            </a:r>
            <a:endParaRPr lang="en-US" dirty="0">
              <a:solidFill>
                <a:schemeClr val="bg1"/>
              </a:solidFill>
            </a:endParaRPr>
          </a:p>
        </p:txBody>
      </p:sp>
      <p:pic>
        <p:nvPicPr>
          <p:cNvPr id="3" name="Picture 2"/>
          <p:cNvPicPr>
            <a:picLocks noChangeAspect="1"/>
          </p:cNvPicPr>
          <p:nvPr/>
        </p:nvPicPr>
        <p:blipFill>
          <a:blip r:embed="rId2"/>
          <a:stretch>
            <a:fillRect/>
          </a:stretch>
        </p:blipFill>
        <p:spPr>
          <a:xfrm>
            <a:off x="954157" y="675861"/>
            <a:ext cx="10217426" cy="5373756"/>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7487039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1635" y="264540"/>
            <a:ext cx="10243930" cy="923330"/>
          </a:xfrm>
          <a:prstGeom prst="rect">
            <a:avLst/>
          </a:prstGeom>
        </p:spPr>
        <p:txBody>
          <a:bodyPr wrap="square">
            <a:spAutoFit/>
          </a:bodyPr>
          <a:lstStyle/>
          <a:p>
            <a:r>
              <a:rPr lang="en-US" dirty="0" smtClean="0">
                <a:solidFill>
                  <a:schemeClr val="bg1"/>
                </a:solidFill>
              </a:rPr>
              <a:t>From the </a:t>
            </a:r>
            <a:r>
              <a:rPr lang="en-US" u="sng" dirty="0" smtClean="0">
                <a:solidFill>
                  <a:schemeClr val="bg1"/>
                </a:solidFill>
              </a:rPr>
              <a:t>View Log/Trace</a:t>
            </a:r>
            <a:r>
              <a:rPr lang="en-US" dirty="0" smtClean="0">
                <a:solidFill>
                  <a:schemeClr val="bg1"/>
                </a:solidFill>
              </a:rPr>
              <a:t> screen, you will click on the link for the </a:t>
            </a:r>
            <a:r>
              <a:rPr lang="en-US" u="sng" dirty="0" smtClean="0">
                <a:solidFill>
                  <a:schemeClr val="bg1"/>
                </a:solidFill>
              </a:rPr>
              <a:t>PDF file</a:t>
            </a:r>
            <a:r>
              <a:rPr lang="en-US" dirty="0" smtClean="0">
                <a:solidFill>
                  <a:schemeClr val="bg1"/>
                </a:solidFill>
              </a:rPr>
              <a:t> in the File List. This will bring up the Budget Status Report that you just ran. You can then either Download or Print the report.</a:t>
            </a:r>
            <a:endParaRPr lang="en-US" dirty="0">
              <a:solidFill>
                <a:schemeClr val="bg1"/>
              </a:solidFill>
            </a:endParaRPr>
          </a:p>
        </p:txBody>
      </p:sp>
      <p:pic>
        <p:nvPicPr>
          <p:cNvPr id="4" name="Picture 3"/>
          <p:cNvPicPr>
            <a:picLocks noChangeAspect="1"/>
          </p:cNvPicPr>
          <p:nvPr/>
        </p:nvPicPr>
        <p:blipFill>
          <a:blip r:embed="rId2"/>
          <a:stretch>
            <a:fillRect/>
          </a:stretch>
        </p:blipFill>
        <p:spPr>
          <a:xfrm>
            <a:off x="901148" y="1187869"/>
            <a:ext cx="9806609" cy="4802113"/>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006878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6514" y="57186"/>
            <a:ext cx="9562581" cy="369332"/>
          </a:xfrm>
          <a:prstGeom prst="rect">
            <a:avLst/>
          </a:prstGeom>
        </p:spPr>
        <p:txBody>
          <a:bodyPr wrap="square">
            <a:spAutoFit/>
          </a:bodyPr>
          <a:lstStyle/>
          <a:p>
            <a:pPr algn="ctr"/>
            <a:r>
              <a:rPr lang="en-US" dirty="0">
                <a:solidFill>
                  <a:schemeClr val="bg2"/>
                </a:solidFill>
                <a:latin typeface="+mj-lt"/>
              </a:rPr>
              <a:t>BUDGET STATUS- ORG (ORGANIZATION) STATUS</a:t>
            </a:r>
          </a:p>
        </p:txBody>
      </p:sp>
      <p:sp>
        <p:nvSpPr>
          <p:cNvPr id="3" name="Rectangle 2"/>
          <p:cNvSpPr/>
          <p:nvPr/>
        </p:nvSpPr>
        <p:spPr>
          <a:xfrm>
            <a:off x="926514" y="403665"/>
            <a:ext cx="10430599" cy="1815882"/>
          </a:xfrm>
          <a:prstGeom prst="rect">
            <a:avLst/>
          </a:prstGeom>
        </p:spPr>
        <p:txBody>
          <a:bodyPr wrap="square">
            <a:spAutoFit/>
          </a:bodyPr>
          <a:lstStyle/>
          <a:p>
            <a:r>
              <a:rPr lang="en-US" sz="1400" dirty="0">
                <a:solidFill>
                  <a:schemeClr val="bg1"/>
                </a:solidFill>
              </a:rPr>
              <a:t>The following screen shots will show you how to access the Budget Status Report for ORG </a:t>
            </a:r>
            <a:r>
              <a:rPr lang="en-US" sz="1400" dirty="0" smtClean="0">
                <a:solidFill>
                  <a:schemeClr val="bg1"/>
                </a:solidFill>
              </a:rPr>
              <a:t>summary. This </a:t>
            </a:r>
            <a:r>
              <a:rPr lang="en-US" sz="1400" dirty="0">
                <a:solidFill>
                  <a:schemeClr val="bg1"/>
                </a:solidFill>
              </a:rPr>
              <a:t>report will give you a quick look at the summary of your Personal Services budget based on the Organization levels (511000-Regular Faculty; 512000-PT Faculty; 513000-Summer Faculty; </a:t>
            </a:r>
            <a:r>
              <a:rPr lang="en-US" sz="1400" dirty="0" smtClean="0">
                <a:solidFill>
                  <a:schemeClr val="bg1"/>
                </a:solidFill>
              </a:rPr>
              <a:t>514000-Faculty Overload; 516000-Salaries-Other-Faculty</a:t>
            </a:r>
            <a:r>
              <a:rPr lang="en-US" sz="1400" dirty="0">
                <a:solidFill>
                  <a:schemeClr val="bg1"/>
                </a:solidFill>
              </a:rPr>
              <a:t>; 521000-Professional/Admin; 522000-Staff; 523000-Graduate Assistant; 524000-Student Assistant; 525000-Casual Labor; </a:t>
            </a:r>
            <a:r>
              <a:rPr lang="en-US" sz="1400" dirty="0" smtClean="0">
                <a:solidFill>
                  <a:schemeClr val="bg1"/>
                </a:solidFill>
              </a:rPr>
              <a:t>526000-Salaries-Other-Staff; 527000-President Allowance; 551000-FICA; 552000-Retirement; 553000-Group Insurance).</a:t>
            </a:r>
            <a:endParaRPr lang="en-US" sz="1400" dirty="0">
              <a:solidFill>
                <a:schemeClr val="bg1"/>
              </a:solidFill>
            </a:endParaRPr>
          </a:p>
          <a:p>
            <a:endParaRPr lang="en-US" sz="1400" dirty="0">
              <a:solidFill>
                <a:schemeClr val="bg1"/>
              </a:solidFill>
            </a:endParaRPr>
          </a:p>
          <a:p>
            <a:r>
              <a:rPr lang="en-US" sz="1400" dirty="0">
                <a:solidFill>
                  <a:schemeClr val="bg1"/>
                </a:solidFill>
              </a:rPr>
              <a:t>You will need to click on icon in the far upper right-hand corner of the panel which looks like a ‘diamond inside a circle</a:t>
            </a:r>
            <a:r>
              <a:rPr lang="en-US" sz="1400" dirty="0" smtClean="0">
                <a:solidFill>
                  <a:schemeClr val="bg1"/>
                </a:solidFill>
              </a:rPr>
              <a:t>’. This </a:t>
            </a:r>
            <a:r>
              <a:rPr lang="en-US" sz="1400" dirty="0">
                <a:solidFill>
                  <a:schemeClr val="bg1"/>
                </a:solidFill>
              </a:rPr>
              <a:t>will bring up your NavBar.  Once you have the NavBar pulled up, you will click on the Navigator link.</a:t>
            </a:r>
          </a:p>
        </p:txBody>
      </p:sp>
      <p:pic>
        <p:nvPicPr>
          <p:cNvPr id="4" name="Picture 3"/>
          <p:cNvPicPr>
            <a:picLocks noChangeAspect="1"/>
          </p:cNvPicPr>
          <p:nvPr/>
        </p:nvPicPr>
        <p:blipFill>
          <a:blip r:embed="rId2"/>
          <a:stretch>
            <a:fillRect/>
          </a:stretch>
        </p:blipFill>
        <p:spPr>
          <a:xfrm>
            <a:off x="1007165" y="2219547"/>
            <a:ext cx="10137913" cy="3849949"/>
          </a:xfrm>
          <a:prstGeom prst="rect">
            <a:avLst/>
          </a:prstGeom>
        </p:spPr>
      </p:pic>
      <p:sp>
        <p:nvSpPr>
          <p:cNvPr id="7" name="Slide Number Placeholder 6"/>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6349522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1878" y="218661"/>
            <a:ext cx="9621079" cy="369332"/>
          </a:xfrm>
          <a:prstGeom prst="rect">
            <a:avLst/>
          </a:prstGeom>
          <a:noFill/>
        </p:spPr>
        <p:txBody>
          <a:bodyPr wrap="square" rtlCol="0">
            <a:spAutoFit/>
          </a:bodyPr>
          <a:lstStyle/>
          <a:p>
            <a:r>
              <a:rPr lang="en-US" dirty="0" smtClean="0">
                <a:solidFill>
                  <a:schemeClr val="bg1"/>
                </a:solidFill>
              </a:rPr>
              <a:t>COMMITMENT CONTROL&gt;BUDGET REPORTS&gt;BUDGET STATUS</a:t>
            </a:r>
            <a:endParaRPr lang="en-US" dirty="0"/>
          </a:p>
        </p:txBody>
      </p:sp>
      <p:pic>
        <p:nvPicPr>
          <p:cNvPr id="5" name="Picture 4"/>
          <p:cNvPicPr>
            <a:picLocks noChangeAspect="1"/>
          </p:cNvPicPr>
          <p:nvPr/>
        </p:nvPicPr>
        <p:blipFill>
          <a:blip r:embed="rId2"/>
          <a:stretch>
            <a:fillRect/>
          </a:stretch>
        </p:blipFill>
        <p:spPr>
          <a:xfrm>
            <a:off x="881268" y="675861"/>
            <a:ext cx="10608365" cy="4949687"/>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4785114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7532" y="172278"/>
            <a:ext cx="10363200" cy="923330"/>
          </a:xfrm>
          <a:prstGeom prst="rect">
            <a:avLst/>
          </a:prstGeom>
          <a:noFill/>
        </p:spPr>
        <p:txBody>
          <a:bodyPr wrap="square" rtlCol="0">
            <a:spAutoFit/>
          </a:bodyPr>
          <a:lstStyle/>
          <a:p>
            <a:r>
              <a:rPr lang="en-US" dirty="0" smtClean="0">
                <a:solidFill>
                  <a:schemeClr val="bg1"/>
                </a:solidFill>
              </a:rPr>
              <a:t>At this time, you can save this process as a favorite for future reference. You just need to click on the icon that has 3 lines in the upper right-hand corner which has a drop-down menu. You will click on Add to Favorites link at the top and enter a description before clicking OK.</a:t>
            </a:r>
            <a:endParaRPr lang="en-US" dirty="0">
              <a:solidFill>
                <a:schemeClr val="bg1"/>
              </a:solidFill>
            </a:endParaRPr>
          </a:p>
        </p:txBody>
      </p:sp>
      <p:pic>
        <p:nvPicPr>
          <p:cNvPr id="3" name="Picture 2"/>
          <p:cNvPicPr>
            <a:picLocks noChangeAspect="1"/>
          </p:cNvPicPr>
          <p:nvPr/>
        </p:nvPicPr>
        <p:blipFill>
          <a:blip r:embed="rId2"/>
          <a:stretch>
            <a:fillRect/>
          </a:stretch>
        </p:blipFill>
        <p:spPr>
          <a:xfrm>
            <a:off x="1053548" y="1338470"/>
            <a:ext cx="9886122" cy="4571999"/>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7050747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2853" y="159803"/>
            <a:ext cx="10628243" cy="4286301"/>
          </a:xfrm>
          <a:prstGeom prst="rect">
            <a:avLst/>
          </a:prstGeom>
        </p:spPr>
      </p:pic>
      <p:sp>
        <p:nvSpPr>
          <p:cNvPr id="3" name="Rectangle 2"/>
          <p:cNvSpPr/>
          <p:nvPr/>
        </p:nvSpPr>
        <p:spPr>
          <a:xfrm>
            <a:off x="622853" y="4631780"/>
            <a:ext cx="10389704" cy="923330"/>
          </a:xfrm>
          <a:prstGeom prst="rect">
            <a:avLst/>
          </a:prstGeom>
        </p:spPr>
        <p:txBody>
          <a:bodyPr wrap="square">
            <a:spAutoFit/>
          </a:bodyPr>
          <a:lstStyle/>
          <a:p>
            <a:r>
              <a:rPr lang="en-US" dirty="0" smtClean="0">
                <a:solidFill>
                  <a:schemeClr val="bg1"/>
                </a:solidFill>
              </a:rPr>
              <a:t>Click on the tab for Add a New Value.  You can enter a Run Control ID that you will remember for this report such as Org_Status then click the Add button.  </a:t>
            </a:r>
          </a:p>
          <a:p>
            <a:r>
              <a:rPr lang="en-US" dirty="0" smtClean="0">
                <a:solidFill>
                  <a:schemeClr val="bg1"/>
                </a:solidFill>
              </a:rPr>
              <a:t>	</a:t>
            </a:r>
            <a:r>
              <a:rPr lang="en-US" sz="1600" i="1" dirty="0" smtClean="0">
                <a:solidFill>
                  <a:schemeClr val="bg1"/>
                </a:solidFill>
              </a:rPr>
              <a:t>Note: You can’t have any spaces, so you must use underscore in place of any space</a:t>
            </a:r>
            <a:r>
              <a:rPr lang="en-US" sz="1600" dirty="0" smtClean="0">
                <a:solidFill>
                  <a:schemeClr val="bg1"/>
                </a:solidFill>
              </a:rPr>
              <a:t> you wish.</a:t>
            </a:r>
            <a:endParaRPr lang="en-US" sz="1600" dirty="0">
              <a:solidFill>
                <a:schemeClr val="bg1"/>
              </a:solidFill>
            </a:endParaRPr>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0880582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3548" y="304800"/>
            <a:ext cx="10045148" cy="5665303"/>
          </a:xfrm>
          <a:prstGeom prst="rect">
            <a:avLst/>
          </a:prstGeom>
        </p:spPr>
      </p:pic>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4737706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9530" y="290396"/>
            <a:ext cx="9077740" cy="646331"/>
          </a:xfrm>
          <a:prstGeom prst="rect">
            <a:avLst/>
          </a:prstGeom>
        </p:spPr>
        <p:txBody>
          <a:bodyPr wrap="square">
            <a:spAutoFit/>
          </a:bodyPr>
          <a:lstStyle/>
          <a:p>
            <a:r>
              <a:rPr lang="en-US" dirty="0">
                <a:solidFill>
                  <a:schemeClr val="bg1"/>
                </a:solidFill>
              </a:rPr>
              <a:t>Be sure to indicate the ORG Ledger Group, by clicking on the magnifying glass next to the Ledger Group box, then click on the Refresh button.</a:t>
            </a:r>
          </a:p>
        </p:txBody>
      </p:sp>
      <p:pic>
        <p:nvPicPr>
          <p:cNvPr id="3" name="Picture 2"/>
          <p:cNvPicPr>
            <a:picLocks noChangeAspect="1"/>
          </p:cNvPicPr>
          <p:nvPr/>
        </p:nvPicPr>
        <p:blipFill>
          <a:blip r:embed="rId2"/>
          <a:stretch>
            <a:fillRect/>
          </a:stretch>
        </p:blipFill>
        <p:spPr>
          <a:xfrm>
            <a:off x="1709530" y="987287"/>
            <a:ext cx="8965096" cy="4890051"/>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984223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45703" y="271671"/>
            <a:ext cx="9462053" cy="5711686"/>
          </a:xfrm>
          <a:prstGeom prst="rect">
            <a:avLst/>
          </a:prstGeom>
        </p:spPr>
      </p:pic>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6084273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7165" y="172930"/>
            <a:ext cx="10177670" cy="1815882"/>
          </a:xfrm>
          <a:prstGeom prst="rect">
            <a:avLst/>
          </a:prstGeom>
        </p:spPr>
        <p:txBody>
          <a:bodyPr wrap="square">
            <a:spAutoFit/>
          </a:bodyPr>
          <a:lstStyle/>
          <a:p>
            <a:r>
              <a:rPr lang="en-US" sz="1400" dirty="0">
                <a:solidFill>
                  <a:schemeClr val="bg1"/>
                </a:solidFill>
              </a:rPr>
              <a:t>To set up your report, </a:t>
            </a:r>
            <a:r>
              <a:rPr lang="en-US" sz="1400" u="sng" dirty="0">
                <a:solidFill>
                  <a:schemeClr val="bg1"/>
                </a:solidFill>
              </a:rPr>
              <a:t>reorder the Sequence</a:t>
            </a:r>
            <a:r>
              <a:rPr lang="en-US" sz="1400" dirty="0">
                <a:solidFill>
                  <a:schemeClr val="bg1"/>
                </a:solidFill>
              </a:rPr>
              <a:t> as follows: 1-Fund Code; 2-Department; 3-Program Code; 4-Class; 5-Account; 6-Budget Reference. </a:t>
            </a:r>
          </a:p>
          <a:p>
            <a:endParaRPr lang="en-US" sz="1400" dirty="0">
              <a:solidFill>
                <a:schemeClr val="bg1"/>
              </a:solidFill>
            </a:endParaRPr>
          </a:p>
          <a:p>
            <a:r>
              <a:rPr lang="en-US" sz="1400" dirty="0">
                <a:solidFill>
                  <a:schemeClr val="bg1"/>
                </a:solidFill>
              </a:rPr>
              <a:t>After you reorder the Sequence, be sure to click on the </a:t>
            </a:r>
            <a:r>
              <a:rPr lang="en-US" sz="1400" u="sng" dirty="0">
                <a:solidFill>
                  <a:schemeClr val="bg1"/>
                </a:solidFill>
              </a:rPr>
              <a:t>Include CF</a:t>
            </a:r>
            <a:r>
              <a:rPr lang="en-US" sz="1400" dirty="0">
                <a:solidFill>
                  <a:schemeClr val="bg1"/>
                </a:solidFill>
              </a:rPr>
              <a:t> button for each of these </a:t>
            </a:r>
            <a:r>
              <a:rPr lang="en-US" sz="1400" dirty="0" smtClean="0">
                <a:solidFill>
                  <a:schemeClr val="bg1"/>
                </a:solidFill>
              </a:rPr>
              <a:t>categories. Enter </a:t>
            </a:r>
            <a:r>
              <a:rPr lang="en-US" sz="1400" dirty="0">
                <a:solidFill>
                  <a:schemeClr val="bg1"/>
                </a:solidFill>
              </a:rPr>
              <a:t>the numbers for your department in the </a:t>
            </a:r>
            <a:r>
              <a:rPr lang="en-US" sz="1400" u="sng" dirty="0">
                <a:solidFill>
                  <a:schemeClr val="bg1"/>
                </a:solidFill>
              </a:rPr>
              <a:t>Value</a:t>
            </a:r>
            <a:r>
              <a:rPr lang="en-US" sz="1400" dirty="0">
                <a:solidFill>
                  <a:schemeClr val="bg1"/>
                </a:solidFill>
              </a:rPr>
              <a:t> and </a:t>
            </a:r>
            <a:r>
              <a:rPr lang="en-US" sz="1400" u="sng" dirty="0">
                <a:solidFill>
                  <a:schemeClr val="bg1"/>
                </a:solidFill>
              </a:rPr>
              <a:t>To Value</a:t>
            </a:r>
            <a:r>
              <a:rPr lang="en-US" sz="1400" dirty="0">
                <a:solidFill>
                  <a:schemeClr val="bg1"/>
                </a:solidFill>
              </a:rPr>
              <a:t> fields at this </a:t>
            </a:r>
            <a:r>
              <a:rPr lang="en-US" sz="1400" dirty="0" smtClean="0">
                <a:solidFill>
                  <a:schemeClr val="bg1"/>
                </a:solidFill>
              </a:rPr>
              <a:t>point. You </a:t>
            </a:r>
            <a:r>
              <a:rPr lang="en-US" sz="1400" dirty="0">
                <a:solidFill>
                  <a:schemeClr val="bg1"/>
                </a:solidFill>
              </a:rPr>
              <a:t>also will enter these numbers in the </a:t>
            </a:r>
            <a:r>
              <a:rPr lang="en-US" sz="1400" u="sng" dirty="0">
                <a:solidFill>
                  <a:schemeClr val="bg1"/>
                </a:solidFill>
              </a:rPr>
              <a:t>Value</a:t>
            </a:r>
            <a:r>
              <a:rPr lang="en-US" sz="1400" dirty="0">
                <a:solidFill>
                  <a:schemeClr val="bg1"/>
                </a:solidFill>
              </a:rPr>
              <a:t> 511000 and </a:t>
            </a:r>
            <a:r>
              <a:rPr lang="en-US" sz="1400" u="sng" dirty="0">
                <a:solidFill>
                  <a:schemeClr val="bg1"/>
                </a:solidFill>
              </a:rPr>
              <a:t>To Value</a:t>
            </a:r>
            <a:r>
              <a:rPr lang="en-US" sz="1400" dirty="0">
                <a:solidFill>
                  <a:schemeClr val="bg1"/>
                </a:solidFill>
              </a:rPr>
              <a:t> 553000 to get all the Personal Services for your </a:t>
            </a:r>
            <a:r>
              <a:rPr lang="en-US" sz="1400" dirty="0" smtClean="0">
                <a:solidFill>
                  <a:schemeClr val="bg1"/>
                </a:solidFill>
              </a:rPr>
              <a:t>department. You </a:t>
            </a:r>
            <a:r>
              <a:rPr lang="en-US" sz="1400" dirty="0">
                <a:solidFill>
                  <a:schemeClr val="bg1"/>
                </a:solidFill>
              </a:rPr>
              <a:t>also will need to enter the numbers of the fiscal year in the </a:t>
            </a:r>
            <a:r>
              <a:rPr lang="en-US" sz="1400" u="sng" dirty="0">
                <a:solidFill>
                  <a:schemeClr val="bg1"/>
                </a:solidFill>
              </a:rPr>
              <a:t>Value</a:t>
            </a:r>
            <a:r>
              <a:rPr lang="en-US" sz="1400" dirty="0">
                <a:solidFill>
                  <a:schemeClr val="bg1"/>
                </a:solidFill>
              </a:rPr>
              <a:t> and </a:t>
            </a:r>
            <a:r>
              <a:rPr lang="en-US" sz="1400" u="sng" dirty="0">
                <a:solidFill>
                  <a:schemeClr val="bg1"/>
                </a:solidFill>
              </a:rPr>
              <a:t>To Value</a:t>
            </a:r>
            <a:r>
              <a:rPr lang="en-US" sz="1400" dirty="0">
                <a:solidFill>
                  <a:schemeClr val="bg1"/>
                </a:solidFill>
              </a:rPr>
              <a:t> fields at this </a:t>
            </a:r>
            <a:r>
              <a:rPr lang="en-US" sz="1400" dirty="0" smtClean="0">
                <a:solidFill>
                  <a:schemeClr val="bg1"/>
                </a:solidFill>
              </a:rPr>
              <a:t>point. Once </a:t>
            </a:r>
            <a:r>
              <a:rPr lang="en-US" sz="1400" dirty="0">
                <a:solidFill>
                  <a:schemeClr val="bg1"/>
                </a:solidFill>
              </a:rPr>
              <a:t>you have input all the numbers for your department, you can click on the Save button and the correct sequence order will be </a:t>
            </a:r>
            <a:r>
              <a:rPr lang="en-US" sz="1400" dirty="0" smtClean="0">
                <a:solidFill>
                  <a:schemeClr val="bg1"/>
                </a:solidFill>
              </a:rPr>
              <a:t>shown. Then </a:t>
            </a:r>
            <a:r>
              <a:rPr lang="en-US" sz="1400" dirty="0">
                <a:solidFill>
                  <a:schemeClr val="bg1"/>
                </a:solidFill>
              </a:rPr>
              <a:t>click on the Run button at the top to initiate the process.</a:t>
            </a:r>
          </a:p>
        </p:txBody>
      </p:sp>
      <p:pic>
        <p:nvPicPr>
          <p:cNvPr id="3" name="Picture 2"/>
          <p:cNvPicPr>
            <a:picLocks noChangeAspect="1"/>
          </p:cNvPicPr>
          <p:nvPr/>
        </p:nvPicPr>
        <p:blipFill>
          <a:blip r:embed="rId2"/>
          <a:stretch>
            <a:fillRect/>
          </a:stretch>
        </p:blipFill>
        <p:spPr>
          <a:xfrm>
            <a:off x="1113183" y="1988812"/>
            <a:ext cx="9972260" cy="4034301"/>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0881831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289"/>
            <a:ext cx="10972800" cy="642449"/>
          </a:xfrm>
        </p:spPr>
        <p:txBody>
          <a:bodyPr/>
          <a:lstStyle/>
          <a:p>
            <a:r>
              <a:rPr lang="en-US" dirty="0" smtClean="0">
                <a:solidFill>
                  <a:schemeClr val="bg2"/>
                </a:solidFill>
              </a:rPr>
              <a:t>SOURCES OF FUNDS</a:t>
            </a:r>
            <a:endParaRPr lang="en-US" dirty="0">
              <a:solidFill>
                <a:schemeClr val="bg2"/>
              </a:solidFill>
            </a:endParaRPr>
          </a:p>
        </p:txBody>
      </p:sp>
      <p:sp>
        <p:nvSpPr>
          <p:cNvPr id="3" name="Content Placeholder 2"/>
          <p:cNvSpPr>
            <a:spLocks noGrp="1"/>
          </p:cNvSpPr>
          <p:nvPr>
            <p:ph idx="1"/>
          </p:nvPr>
        </p:nvSpPr>
        <p:spPr>
          <a:xfrm>
            <a:off x="1722782" y="808383"/>
            <a:ext cx="8474765" cy="5248949"/>
          </a:xfrm>
        </p:spPr>
        <p:txBody>
          <a:bodyPr/>
          <a:lstStyle/>
          <a:p>
            <a:pPr marL="0" indent="0">
              <a:buNone/>
            </a:pPr>
            <a:r>
              <a:rPr lang="en-US" sz="1400" dirty="0"/>
              <a:t>The University System of Georgia (USG) operates through a Fund Accounting </a:t>
            </a:r>
            <a:r>
              <a:rPr lang="en-US" sz="1400" dirty="0" smtClean="0"/>
              <a:t>approach. This </a:t>
            </a:r>
            <a:r>
              <a:rPr lang="en-US" sz="1400" dirty="0"/>
              <a:t>means that</a:t>
            </a:r>
          </a:p>
          <a:p>
            <a:pPr marL="0" indent="0">
              <a:buNone/>
            </a:pPr>
            <a:r>
              <a:rPr lang="en-US" sz="1400" dirty="0"/>
              <a:t>our funds are not just in one lump sum, but instead the funds are categorized depending on the source</a:t>
            </a:r>
          </a:p>
          <a:p>
            <a:pPr marL="0" indent="0">
              <a:buNone/>
            </a:pPr>
            <a:r>
              <a:rPr lang="en-US" sz="1400" dirty="0"/>
              <a:t>of </a:t>
            </a:r>
            <a:r>
              <a:rPr lang="en-US" sz="1400" dirty="0" smtClean="0"/>
              <a:t>funds. Below </a:t>
            </a:r>
            <a:r>
              <a:rPr lang="en-US" sz="1400" dirty="0"/>
              <a:t>are the different sources of funds within the USG:</a:t>
            </a:r>
          </a:p>
          <a:p>
            <a:pPr marL="0" indent="0">
              <a:buNone/>
            </a:pPr>
            <a:r>
              <a:rPr lang="en-US" sz="1400" dirty="0"/>
              <a:t>10000 – State Appropriation</a:t>
            </a:r>
          </a:p>
          <a:p>
            <a:pPr marL="0" indent="0">
              <a:buNone/>
            </a:pPr>
            <a:r>
              <a:rPr lang="en-US" sz="1400" dirty="0"/>
              <a:t>10500 – Tuition</a:t>
            </a:r>
          </a:p>
          <a:p>
            <a:pPr marL="0" indent="0">
              <a:buNone/>
            </a:pPr>
            <a:r>
              <a:rPr lang="en-US" sz="1400" dirty="0"/>
              <a:t>10600 – Other General Funds</a:t>
            </a:r>
          </a:p>
          <a:p>
            <a:pPr marL="0" indent="0">
              <a:buNone/>
            </a:pPr>
            <a:r>
              <a:rPr lang="en-US" sz="1400" dirty="0"/>
              <a:t>12210 – Housing</a:t>
            </a:r>
          </a:p>
          <a:p>
            <a:pPr marL="0" indent="0">
              <a:buNone/>
            </a:pPr>
            <a:r>
              <a:rPr lang="en-US" sz="1400" dirty="0"/>
              <a:t>12220 – Food Services</a:t>
            </a:r>
          </a:p>
          <a:p>
            <a:pPr marL="0" indent="0">
              <a:buNone/>
            </a:pPr>
            <a:r>
              <a:rPr lang="en-US" sz="1400" dirty="0"/>
              <a:t>12230 – Stores &amp; Shops</a:t>
            </a:r>
          </a:p>
          <a:p>
            <a:pPr marL="0" indent="0">
              <a:buNone/>
            </a:pPr>
            <a:r>
              <a:rPr lang="en-US" sz="1400" dirty="0"/>
              <a:t>12240 – Health Services</a:t>
            </a:r>
          </a:p>
          <a:p>
            <a:pPr marL="0" indent="0">
              <a:buNone/>
            </a:pPr>
            <a:r>
              <a:rPr lang="en-US" sz="1400" dirty="0"/>
              <a:t>12250 – Parking &amp; Transportation</a:t>
            </a:r>
          </a:p>
          <a:p>
            <a:pPr marL="0" indent="0">
              <a:buNone/>
            </a:pPr>
            <a:r>
              <a:rPr lang="en-US" sz="1400" dirty="0"/>
              <a:t>12270 – Other Auxiliary Enterprises</a:t>
            </a:r>
          </a:p>
          <a:p>
            <a:pPr marL="0" indent="0">
              <a:buNone/>
            </a:pPr>
            <a:r>
              <a:rPr lang="en-US" sz="1400" dirty="0"/>
              <a:t>12280 – Athletics</a:t>
            </a:r>
          </a:p>
          <a:p>
            <a:pPr marL="0" indent="0">
              <a:buNone/>
            </a:pPr>
            <a:r>
              <a:rPr lang="en-US" sz="1400" dirty="0"/>
              <a:t>13000 – Student Activities</a:t>
            </a:r>
          </a:p>
          <a:p>
            <a:pPr marL="0" indent="0">
              <a:buNone/>
            </a:pPr>
            <a:r>
              <a:rPr lang="en-US" sz="1400" dirty="0"/>
              <a:t>14000 – Continuing Education</a:t>
            </a:r>
          </a:p>
          <a:p>
            <a:pPr marL="0" indent="0">
              <a:buNone/>
            </a:pPr>
            <a:r>
              <a:rPr lang="en-US" sz="1400" dirty="0"/>
              <a:t>14100 – </a:t>
            </a:r>
            <a:r>
              <a:rPr lang="en-US" sz="1400" dirty="0" smtClean="0"/>
              <a:t>Other Departmental </a:t>
            </a:r>
            <a:r>
              <a:rPr lang="en-US" sz="1400" dirty="0"/>
              <a:t>Sales &amp; Services</a:t>
            </a:r>
          </a:p>
          <a:p>
            <a:pPr marL="0" indent="0">
              <a:buNone/>
            </a:pPr>
            <a:r>
              <a:rPr lang="en-US" sz="1400" dirty="0"/>
              <a:t>15000 – Indirect Cost Recoveries</a:t>
            </a:r>
          </a:p>
          <a:p>
            <a:pPr marL="0" indent="0">
              <a:buNone/>
            </a:pPr>
            <a:r>
              <a:rPr lang="en-US" sz="1400" dirty="0"/>
              <a:t>16000 – Technology Fees</a:t>
            </a:r>
          </a:p>
          <a:p>
            <a:pPr marL="0" indent="0">
              <a:buNone/>
            </a:pPr>
            <a:r>
              <a:rPr lang="en-US" sz="1400" dirty="0"/>
              <a:t>20000 – Sponsored Operations</a:t>
            </a:r>
          </a:p>
          <a:p>
            <a:pPr marL="0" indent="0">
              <a:buNone/>
            </a:pPr>
            <a:r>
              <a:rPr lang="en-US" sz="1400" dirty="0"/>
              <a:t>50000 – Capital Outlay</a:t>
            </a:r>
          </a:p>
        </p:txBody>
      </p:sp>
      <p:sp>
        <p:nvSpPr>
          <p:cNvPr id="6" name="Slide Number Placeholder 5"/>
          <p:cNvSpPr>
            <a:spLocks noGrp="1"/>
          </p:cNvSpPr>
          <p:nvPr>
            <p:ph type="sldNum" sz="quarter" idx="12"/>
          </p:nvPr>
        </p:nvSpPr>
        <p:spPr/>
        <p:txBody>
          <a:bodyPr/>
          <a:lstStyle/>
          <a:p>
            <a:r>
              <a:rPr lang="en-US" dirty="0" smtClean="0">
                <a:solidFill>
                  <a:schemeClr val="bg2"/>
                </a:solidFill>
              </a:rPr>
              <a:t>3</a:t>
            </a:r>
            <a:endParaRPr lang="en-US" dirty="0">
              <a:solidFill>
                <a:schemeClr val="bg2"/>
              </a:solidFill>
            </a:endParaRPr>
          </a:p>
        </p:txBody>
      </p:sp>
    </p:spTree>
    <p:extLst>
      <p:ext uri="{BB962C8B-B14F-4D97-AF65-F5344CB8AC3E}">
        <p14:creationId xmlns:p14="http://schemas.microsoft.com/office/powerpoint/2010/main" val="33126288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7130" y="137348"/>
            <a:ext cx="9256644" cy="646331"/>
          </a:xfrm>
          <a:prstGeom prst="rect">
            <a:avLst/>
          </a:prstGeom>
        </p:spPr>
        <p:txBody>
          <a:bodyPr wrap="square">
            <a:spAutoFit/>
          </a:bodyPr>
          <a:lstStyle/>
          <a:p>
            <a:r>
              <a:rPr lang="en-US" dirty="0">
                <a:solidFill>
                  <a:schemeClr val="bg1"/>
                </a:solidFill>
              </a:rPr>
              <a:t>When the Process Scheduler Request screen appears, click on OK to schedule the process.</a:t>
            </a:r>
          </a:p>
        </p:txBody>
      </p:sp>
      <p:pic>
        <p:nvPicPr>
          <p:cNvPr id="3" name="Picture 2"/>
          <p:cNvPicPr>
            <a:picLocks noChangeAspect="1"/>
          </p:cNvPicPr>
          <p:nvPr/>
        </p:nvPicPr>
        <p:blipFill>
          <a:blip r:embed="rId2"/>
          <a:stretch>
            <a:fillRect/>
          </a:stretch>
        </p:blipFill>
        <p:spPr>
          <a:xfrm>
            <a:off x="1643270" y="854765"/>
            <a:ext cx="8587408" cy="5049077"/>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2008713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3512" y="305594"/>
            <a:ext cx="9203635" cy="1200329"/>
          </a:xfrm>
          <a:prstGeom prst="rect">
            <a:avLst/>
          </a:prstGeom>
        </p:spPr>
        <p:txBody>
          <a:bodyPr wrap="square">
            <a:spAutoFit/>
          </a:bodyPr>
          <a:lstStyle/>
          <a:p>
            <a:r>
              <a:rPr lang="en-US" dirty="0">
                <a:solidFill>
                  <a:schemeClr val="bg1"/>
                </a:solidFill>
              </a:rPr>
              <a:t>After clicking on OK, it will take you back to the report format </a:t>
            </a:r>
            <a:r>
              <a:rPr lang="en-US" dirty="0" smtClean="0">
                <a:solidFill>
                  <a:schemeClr val="bg1"/>
                </a:solidFill>
              </a:rPr>
              <a:t>screen. You </a:t>
            </a:r>
            <a:r>
              <a:rPr lang="en-US" dirty="0">
                <a:solidFill>
                  <a:schemeClr val="bg1"/>
                </a:solidFill>
              </a:rPr>
              <a:t>will notice a Process Instance number just under the Run button at the top of the </a:t>
            </a:r>
            <a:r>
              <a:rPr lang="en-US" dirty="0" smtClean="0">
                <a:solidFill>
                  <a:schemeClr val="bg1"/>
                </a:solidFill>
              </a:rPr>
              <a:t>page. You </a:t>
            </a:r>
            <a:r>
              <a:rPr lang="en-US" dirty="0">
                <a:solidFill>
                  <a:schemeClr val="bg1"/>
                </a:solidFill>
              </a:rPr>
              <a:t>need to make a note of this Process Instance number that will be used in the next section of the </a:t>
            </a:r>
            <a:r>
              <a:rPr lang="en-US" dirty="0" smtClean="0">
                <a:solidFill>
                  <a:schemeClr val="bg1"/>
                </a:solidFill>
              </a:rPr>
              <a:t>process. At </a:t>
            </a:r>
            <a:r>
              <a:rPr lang="en-US" dirty="0">
                <a:solidFill>
                  <a:schemeClr val="bg1"/>
                </a:solidFill>
              </a:rPr>
              <a:t>this time, you will click on the </a:t>
            </a:r>
            <a:r>
              <a:rPr lang="en-US" u="sng" dirty="0">
                <a:solidFill>
                  <a:schemeClr val="bg1"/>
                </a:solidFill>
              </a:rPr>
              <a:t>Process Monitor</a:t>
            </a:r>
            <a:r>
              <a:rPr lang="en-US" dirty="0">
                <a:solidFill>
                  <a:schemeClr val="bg1"/>
                </a:solidFill>
              </a:rPr>
              <a:t> link.</a:t>
            </a:r>
          </a:p>
        </p:txBody>
      </p:sp>
      <p:pic>
        <p:nvPicPr>
          <p:cNvPr id="3" name="Picture 2"/>
          <p:cNvPicPr>
            <a:picLocks noChangeAspect="1"/>
          </p:cNvPicPr>
          <p:nvPr/>
        </p:nvPicPr>
        <p:blipFill>
          <a:blip r:embed="rId2"/>
          <a:stretch>
            <a:fillRect/>
          </a:stretch>
        </p:blipFill>
        <p:spPr>
          <a:xfrm>
            <a:off x="1669774" y="1505923"/>
            <a:ext cx="8965096" cy="4530442"/>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5457707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30626" y="165149"/>
            <a:ext cx="9044609" cy="923330"/>
          </a:xfrm>
          <a:prstGeom prst="rect">
            <a:avLst/>
          </a:prstGeom>
        </p:spPr>
        <p:txBody>
          <a:bodyPr wrap="square">
            <a:spAutoFit/>
          </a:bodyPr>
          <a:lstStyle/>
          <a:p>
            <a:r>
              <a:rPr lang="en-US" dirty="0">
                <a:solidFill>
                  <a:schemeClr val="bg1"/>
                </a:solidFill>
              </a:rPr>
              <a:t>If, at this time the </a:t>
            </a:r>
            <a:r>
              <a:rPr lang="en-US" u="sng" dirty="0">
                <a:solidFill>
                  <a:schemeClr val="bg1"/>
                </a:solidFill>
              </a:rPr>
              <a:t>Run Status</a:t>
            </a:r>
            <a:r>
              <a:rPr lang="en-US" dirty="0">
                <a:solidFill>
                  <a:schemeClr val="bg1"/>
                </a:solidFill>
              </a:rPr>
              <a:t> on your Process Instance doesn’t show as Success or </a:t>
            </a:r>
            <a:r>
              <a:rPr lang="en-US" u="sng" dirty="0">
                <a:solidFill>
                  <a:schemeClr val="bg1"/>
                </a:solidFill>
              </a:rPr>
              <a:t>Distribution Status</a:t>
            </a:r>
            <a:r>
              <a:rPr lang="en-US" dirty="0">
                <a:solidFill>
                  <a:schemeClr val="bg1"/>
                </a:solidFill>
              </a:rPr>
              <a:t> doesn’t show as Posted, you will need to click on the Refresh button at the top until it reaches this status.</a:t>
            </a:r>
          </a:p>
        </p:txBody>
      </p:sp>
      <p:pic>
        <p:nvPicPr>
          <p:cNvPr id="3" name="Picture 2"/>
          <p:cNvPicPr>
            <a:picLocks noChangeAspect="1"/>
          </p:cNvPicPr>
          <p:nvPr/>
        </p:nvPicPr>
        <p:blipFill>
          <a:blip r:embed="rId2"/>
          <a:stretch>
            <a:fillRect/>
          </a:stretch>
        </p:blipFill>
        <p:spPr>
          <a:xfrm>
            <a:off x="1610139" y="1088479"/>
            <a:ext cx="8965096" cy="4841869"/>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9916938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90869" y="205409"/>
            <a:ext cx="8925339" cy="5797825"/>
          </a:xfrm>
          <a:prstGeom prst="rect">
            <a:avLst/>
          </a:prstGeom>
        </p:spPr>
      </p:pic>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7993956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9409" y="217509"/>
            <a:ext cx="8560904" cy="646331"/>
          </a:xfrm>
          <a:prstGeom prst="rect">
            <a:avLst/>
          </a:prstGeom>
        </p:spPr>
        <p:txBody>
          <a:bodyPr wrap="square">
            <a:spAutoFit/>
          </a:bodyPr>
          <a:lstStyle/>
          <a:p>
            <a:r>
              <a:rPr lang="en-US" dirty="0">
                <a:solidFill>
                  <a:schemeClr val="bg1"/>
                </a:solidFill>
              </a:rPr>
              <a:t>To access the report that you just ran, you will need to click on the </a:t>
            </a:r>
            <a:r>
              <a:rPr lang="en-US" u="sng" dirty="0">
                <a:solidFill>
                  <a:schemeClr val="bg1"/>
                </a:solidFill>
              </a:rPr>
              <a:t>Details</a:t>
            </a:r>
            <a:r>
              <a:rPr lang="en-US" dirty="0">
                <a:solidFill>
                  <a:schemeClr val="bg1"/>
                </a:solidFill>
              </a:rPr>
              <a:t> link in the line for your Process Instance number.</a:t>
            </a:r>
          </a:p>
        </p:txBody>
      </p:sp>
      <p:pic>
        <p:nvPicPr>
          <p:cNvPr id="3" name="Picture 2"/>
          <p:cNvPicPr>
            <a:picLocks noChangeAspect="1"/>
          </p:cNvPicPr>
          <p:nvPr/>
        </p:nvPicPr>
        <p:blipFill>
          <a:blip r:embed="rId2"/>
          <a:stretch>
            <a:fillRect/>
          </a:stretch>
        </p:blipFill>
        <p:spPr>
          <a:xfrm>
            <a:off x="1808922" y="914400"/>
            <a:ext cx="8574156" cy="5035825"/>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0757369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64365" y="137348"/>
            <a:ext cx="8613913" cy="369332"/>
          </a:xfrm>
          <a:prstGeom prst="rect">
            <a:avLst/>
          </a:prstGeom>
        </p:spPr>
        <p:txBody>
          <a:bodyPr wrap="square">
            <a:spAutoFit/>
          </a:bodyPr>
          <a:lstStyle/>
          <a:p>
            <a:r>
              <a:rPr lang="en-US" dirty="0">
                <a:solidFill>
                  <a:schemeClr val="bg1"/>
                </a:solidFill>
              </a:rPr>
              <a:t>Then from the Process Detail screen, you will click on the link </a:t>
            </a:r>
            <a:r>
              <a:rPr lang="en-US" u="sng" dirty="0">
                <a:solidFill>
                  <a:schemeClr val="bg1"/>
                </a:solidFill>
              </a:rPr>
              <a:t>View </a:t>
            </a:r>
            <a:r>
              <a:rPr lang="en-US" u="sng" dirty="0" smtClean="0">
                <a:solidFill>
                  <a:schemeClr val="bg1"/>
                </a:solidFill>
              </a:rPr>
              <a:t>Log/Trace</a:t>
            </a:r>
            <a:r>
              <a:rPr lang="en-US" dirty="0" smtClean="0">
                <a:solidFill>
                  <a:schemeClr val="bg1"/>
                </a:solidFill>
              </a:rPr>
              <a:t>.</a:t>
            </a:r>
            <a:r>
              <a:rPr lang="en-US" dirty="0" smtClean="0"/>
              <a:t>.</a:t>
            </a:r>
            <a:endParaRPr lang="en-US" dirty="0"/>
          </a:p>
        </p:txBody>
      </p:sp>
      <p:pic>
        <p:nvPicPr>
          <p:cNvPr id="3" name="Picture 2"/>
          <p:cNvPicPr>
            <a:picLocks noChangeAspect="1"/>
          </p:cNvPicPr>
          <p:nvPr/>
        </p:nvPicPr>
        <p:blipFill>
          <a:blip r:embed="rId2"/>
          <a:stretch>
            <a:fillRect/>
          </a:stretch>
        </p:blipFill>
        <p:spPr>
          <a:xfrm>
            <a:off x="1583634" y="506680"/>
            <a:ext cx="9521687" cy="5417042"/>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0212289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2331" y="98888"/>
            <a:ext cx="9621078" cy="923330"/>
          </a:xfrm>
          <a:prstGeom prst="rect">
            <a:avLst/>
          </a:prstGeom>
        </p:spPr>
        <p:txBody>
          <a:bodyPr wrap="square">
            <a:spAutoFit/>
          </a:bodyPr>
          <a:lstStyle/>
          <a:p>
            <a:r>
              <a:rPr lang="en-US" dirty="0">
                <a:solidFill>
                  <a:schemeClr val="bg1"/>
                </a:solidFill>
              </a:rPr>
              <a:t>From the </a:t>
            </a:r>
            <a:r>
              <a:rPr lang="en-US" u="sng" dirty="0">
                <a:solidFill>
                  <a:schemeClr val="bg1"/>
                </a:solidFill>
              </a:rPr>
              <a:t>View Log/Trace</a:t>
            </a:r>
            <a:r>
              <a:rPr lang="en-US" dirty="0">
                <a:solidFill>
                  <a:schemeClr val="bg1"/>
                </a:solidFill>
              </a:rPr>
              <a:t> screen, you will click on the link for the </a:t>
            </a:r>
            <a:r>
              <a:rPr lang="en-US" u="sng" dirty="0">
                <a:solidFill>
                  <a:schemeClr val="bg1"/>
                </a:solidFill>
              </a:rPr>
              <a:t>PDF file</a:t>
            </a:r>
            <a:r>
              <a:rPr lang="en-US" dirty="0">
                <a:solidFill>
                  <a:schemeClr val="bg1"/>
                </a:solidFill>
              </a:rPr>
              <a:t> in the File List. This will bring up the Budget Status Report that you just </a:t>
            </a:r>
            <a:r>
              <a:rPr lang="en-US" dirty="0" smtClean="0">
                <a:solidFill>
                  <a:schemeClr val="bg1"/>
                </a:solidFill>
              </a:rPr>
              <a:t>ran. You </a:t>
            </a:r>
            <a:r>
              <a:rPr lang="en-US" dirty="0">
                <a:solidFill>
                  <a:schemeClr val="bg1"/>
                </a:solidFill>
              </a:rPr>
              <a:t>can then either Save As or Print the report.</a:t>
            </a:r>
          </a:p>
        </p:txBody>
      </p:sp>
      <p:pic>
        <p:nvPicPr>
          <p:cNvPr id="4" name="Picture 3"/>
          <p:cNvPicPr>
            <a:picLocks noChangeAspect="1"/>
          </p:cNvPicPr>
          <p:nvPr/>
        </p:nvPicPr>
        <p:blipFill>
          <a:blip r:embed="rId2"/>
          <a:stretch>
            <a:fillRect/>
          </a:stretch>
        </p:blipFill>
        <p:spPr>
          <a:xfrm>
            <a:off x="1318591" y="1022218"/>
            <a:ext cx="9415670" cy="5020774"/>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7413394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663"/>
            <a:ext cx="10972800" cy="463545"/>
          </a:xfrm>
        </p:spPr>
        <p:txBody>
          <a:bodyPr/>
          <a:lstStyle/>
          <a:p>
            <a:r>
              <a:rPr lang="en-US" sz="2400" b="1" dirty="0"/>
              <a:t>BUDGET STATUS- REVEST (REVENUE) STATUS</a:t>
            </a:r>
            <a:endParaRPr lang="en-US" sz="2400" dirty="0">
              <a:solidFill>
                <a:schemeClr val="bg2"/>
              </a:solidFill>
            </a:endParaRPr>
          </a:p>
        </p:txBody>
      </p:sp>
      <p:sp>
        <p:nvSpPr>
          <p:cNvPr id="3" name="Content Placeholder 2"/>
          <p:cNvSpPr>
            <a:spLocks noGrp="1"/>
          </p:cNvSpPr>
          <p:nvPr>
            <p:ph idx="1"/>
          </p:nvPr>
        </p:nvSpPr>
        <p:spPr>
          <a:xfrm>
            <a:off x="755374" y="590639"/>
            <a:ext cx="10972800" cy="1311048"/>
          </a:xfrm>
        </p:spPr>
        <p:txBody>
          <a:bodyPr/>
          <a:lstStyle/>
          <a:p>
            <a:pPr marL="0" indent="0">
              <a:buNone/>
            </a:pPr>
            <a:r>
              <a:rPr lang="en-US" sz="1400" dirty="0"/>
              <a:t>The following screen shots will show you how to access the Budget Status for REVEST </a:t>
            </a:r>
            <a:r>
              <a:rPr lang="en-US" sz="1400" dirty="0" smtClean="0"/>
              <a:t>summary. This </a:t>
            </a:r>
            <a:r>
              <a:rPr lang="en-US" sz="1400" dirty="0"/>
              <a:t>report will show you a quick summary look at the departmental revenue collected at the budgetary level. </a:t>
            </a:r>
          </a:p>
          <a:p>
            <a:pPr marL="0" indent="0">
              <a:buNone/>
            </a:pPr>
            <a:r>
              <a:rPr lang="en-US" sz="1400" dirty="0"/>
              <a:t> </a:t>
            </a:r>
          </a:p>
          <a:p>
            <a:pPr marL="0" indent="0">
              <a:buNone/>
            </a:pPr>
            <a:r>
              <a:rPr lang="en-US" sz="1400" dirty="0"/>
              <a:t>You will need to click on icon in the far upper right-hand corner of the panel which looks like a ‘diamond inside a circle</a:t>
            </a:r>
            <a:r>
              <a:rPr lang="en-US" sz="1400" dirty="0" smtClean="0"/>
              <a:t>’. This </a:t>
            </a:r>
            <a:r>
              <a:rPr lang="en-US" sz="1400" dirty="0"/>
              <a:t>will bring up your </a:t>
            </a:r>
            <a:r>
              <a:rPr lang="en-US" sz="1400" dirty="0" smtClean="0"/>
              <a:t>NavBar. Once </a:t>
            </a:r>
            <a:r>
              <a:rPr lang="en-US" sz="1400" dirty="0"/>
              <a:t>you have the NavBar pulled up, you will click on the Navigator link.</a:t>
            </a:r>
            <a:endParaRPr lang="en-US" sz="1400" dirty="0">
              <a:solidFill>
                <a:schemeClr val="bg1"/>
              </a:solidFill>
            </a:endParaRPr>
          </a:p>
        </p:txBody>
      </p:sp>
      <p:pic>
        <p:nvPicPr>
          <p:cNvPr id="4" name="Picture 3"/>
          <p:cNvPicPr>
            <a:picLocks noChangeAspect="1"/>
          </p:cNvPicPr>
          <p:nvPr/>
        </p:nvPicPr>
        <p:blipFill>
          <a:blip r:embed="rId2"/>
          <a:stretch>
            <a:fillRect/>
          </a:stretch>
        </p:blipFill>
        <p:spPr>
          <a:xfrm>
            <a:off x="874643" y="1842052"/>
            <a:ext cx="10396331" cy="4207565"/>
          </a:xfrm>
          <a:prstGeom prst="rect">
            <a:avLst/>
          </a:prstGeom>
        </p:spPr>
      </p:pic>
      <p:sp>
        <p:nvSpPr>
          <p:cNvPr id="7" name="Slide Number Placeholder 6"/>
          <p:cNvSpPr>
            <a:spLocks noGrp="1"/>
          </p:cNvSpPr>
          <p:nvPr>
            <p:ph type="sldNum" sz="quarter" idx="12"/>
          </p:nvPr>
        </p:nvSpPr>
        <p:spPr/>
        <p:txBody>
          <a:bodyPr/>
          <a:lstStyle/>
          <a:p>
            <a:r>
              <a:rPr lang="en-US" dirty="0" smtClean="0">
                <a:solidFill>
                  <a:schemeClr val="bg2"/>
                </a:solidFill>
              </a:rPr>
              <a:t>37</a:t>
            </a:r>
            <a:endParaRPr lang="en-US" dirty="0">
              <a:solidFill>
                <a:schemeClr val="bg2"/>
              </a:solidFill>
            </a:endParaRPr>
          </a:p>
        </p:txBody>
      </p:sp>
    </p:spTree>
    <p:extLst>
      <p:ext uri="{BB962C8B-B14F-4D97-AF65-F5344CB8AC3E}">
        <p14:creationId xmlns:p14="http://schemas.microsoft.com/office/powerpoint/2010/main" val="14809388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1878" y="218661"/>
            <a:ext cx="9621079" cy="369332"/>
          </a:xfrm>
          <a:prstGeom prst="rect">
            <a:avLst/>
          </a:prstGeom>
          <a:noFill/>
        </p:spPr>
        <p:txBody>
          <a:bodyPr wrap="square" rtlCol="0">
            <a:spAutoFit/>
          </a:bodyPr>
          <a:lstStyle/>
          <a:p>
            <a:r>
              <a:rPr lang="en-US" dirty="0" smtClean="0">
                <a:solidFill>
                  <a:schemeClr val="bg1"/>
                </a:solidFill>
              </a:rPr>
              <a:t>COMMITMENT CONTROL&gt;BUDGET REPORTS&gt;BUDGET STATUS</a:t>
            </a:r>
            <a:endParaRPr lang="en-US" dirty="0"/>
          </a:p>
        </p:txBody>
      </p:sp>
      <p:pic>
        <p:nvPicPr>
          <p:cNvPr id="5" name="Picture 4"/>
          <p:cNvPicPr>
            <a:picLocks noChangeAspect="1"/>
          </p:cNvPicPr>
          <p:nvPr/>
        </p:nvPicPr>
        <p:blipFill>
          <a:blip r:embed="rId2"/>
          <a:stretch>
            <a:fillRect/>
          </a:stretch>
        </p:blipFill>
        <p:spPr>
          <a:xfrm>
            <a:off x="881268" y="675861"/>
            <a:ext cx="10608365" cy="4949687"/>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7848902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198782"/>
            <a:ext cx="10363200" cy="923330"/>
          </a:xfrm>
          <a:prstGeom prst="rect">
            <a:avLst/>
          </a:prstGeom>
          <a:noFill/>
        </p:spPr>
        <p:txBody>
          <a:bodyPr wrap="square" rtlCol="0">
            <a:spAutoFit/>
          </a:bodyPr>
          <a:lstStyle/>
          <a:p>
            <a:r>
              <a:rPr lang="en-US" dirty="0" smtClean="0">
                <a:solidFill>
                  <a:schemeClr val="bg1"/>
                </a:solidFill>
              </a:rPr>
              <a:t>At this time, you can save this process as a favorite for future reference. You just need to click on the icon that has 3 lines in the upper right-hand corner which has a drop-down menu. You will click on Add to Favorites link at the top and enter a description before clicking OK.</a:t>
            </a:r>
            <a:endParaRPr lang="en-US" dirty="0">
              <a:solidFill>
                <a:schemeClr val="bg1"/>
              </a:solidFill>
            </a:endParaRPr>
          </a:p>
        </p:txBody>
      </p:sp>
      <p:pic>
        <p:nvPicPr>
          <p:cNvPr id="3" name="Picture 2"/>
          <p:cNvPicPr>
            <a:picLocks noChangeAspect="1"/>
          </p:cNvPicPr>
          <p:nvPr/>
        </p:nvPicPr>
        <p:blipFill>
          <a:blip r:embed="rId2"/>
          <a:stretch>
            <a:fillRect/>
          </a:stretch>
        </p:blipFill>
        <p:spPr>
          <a:xfrm>
            <a:off x="1053548" y="1219200"/>
            <a:ext cx="9886122" cy="4691269"/>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2444398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9794"/>
            <a:ext cx="10972800" cy="443667"/>
          </a:xfrm>
        </p:spPr>
        <p:txBody>
          <a:bodyPr/>
          <a:lstStyle/>
          <a:p>
            <a:r>
              <a:rPr lang="en-US" dirty="0" smtClean="0">
                <a:solidFill>
                  <a:schemeClr val="bg2"/>
                </a:solidFill>
              </a:rPr>
              <a:t>EXPENDITURE BUDGETS</a:t>
            </a:r>
            <a:endParaRPr lang="en-US" dirty="0">
              <a:solidFill>
                <a:schemeClr val="bg2"/>
              </a:solidFill>
            </a:endParaRPr>
          </a:p>
        </p:txBody>
      </p:sp>
      <p:sp>
        <p:nvSpPr>
          <p:cNvPr id="3" name="Content Placeholder 2"/>
          <p:cNvSpPr>
            <a:spLocks noGrp="1"/>
          </p:cNvSpPr>
          <p:nvPr>
            <p:ph idx="1"/>
          </p:nvPr>
        </p:nvSpPr>
        <p:spPr>
          <a:xfrm>
            <a:off x="609600" y="649357"/>
            <a:ext cx="10972800" cy="5407975"/>
          </a:xfrm>
        </p:spPr>
        <p:txBody>
          <a:bodyPr/>
          <a:lstStyle/>
          <a:p>
            <a:pPr marL="0" indent="0">
              <a:buNone/>
            </a:pPr>
            <a:r>
              <a:rPr lang="en-US" sz="2000" dirty="0"/>
              <a:t>All departments on campus that have an expenditure budget will have the following chart </a:t>
            </a:r>
            <a:r>
              <a:rPr lang="en-US" sz="2000" dirty="0" smtClean="0"/>
              <a:t>string breakdown</a:t>
            </a:r>
            <a:r>
              <a:rPr lang="en-US" sz="2000" dirty="0"/>
              <a:t>: FUND; DEPT ID; PROGRAM; CLASS. There is a listing of all departmental accounts </a:t>
            </a:r>
            <a:r>
              <a:rPr lang="en-US" sz="2000" dirty="0" smtClean="0"/>
              <a:t>and associated </a:t>
            </a:r>
            <a:r>
              <a:rPr lang="en-US" sz="2000" dirty="0"/>
              <a:t>chart strings at the following link: </a:t>
            </a:r>
            <a:r>
              <a:rPr lang="en-US" sz="2000" u="sng" dirty="0">
                <a:solidFill>
                  <a:srgbClr val="C00000"/>
                </a:solidFill>
              </a:rPr>
              <a:t>http://www.clayton.edu/budget/accounts</a:t>
            </a:r>
            <a:r>
              <a:rPr lang="en-US" sz="2000" dirty="0"/>
              <a:t>. You need to </a:t>
            </a:r>
            <a:r>
              <a:rPr lang="en-US" sz="2000" dirty="0" smtClean="0"/>
              <a:t>be sure </a:t>
            </a:r>
            <a:r>
              <a:rPr lang="en-US" sz="2000" dirty="0"/>
              <a:t>that you include the correct chart string associated with your department for any documents </a:t>
            </a:r>
            <a:r>
              <a:rPr lang="en-US" sz="2000" dirty="0" smtClean="0"/>
              <a:t>that you </a:t>
            </a:r>
            <a:r>
              <a:rPr lang="en-US" sz="2000" dirty="0"/>
              <a:t>send to the Budget &amp; Finance division for processing e.g. check request, purchase order, </a:t>
            </a:r>
            <a:r>
              <a:rPr lang="en-US" sz="2000" dirty="0" smtClean="0"/>
              <a:t>expense reports</a:t>
            </a:r>
            <a:r>
              <a:rPr lang="en-US" sz="2000" dirty="0"/>
              <a:t>.</a:t>
            </a:r>
          </a:p>
          <a:p>
            <a:pPr marL="0" indent="0">
              <a:buNone/>
            </a:pPr>
            <a:endParaRPr lang="en-US" sz="2000" dirty="0" smtClean="0"/>
          </a:p>
          <a:p>
            <a:pPr marL="0" indent="0">
              <a:buNone/>
            </a:pPr>
            <a:r>
              <a:rPr lang="en-US" sz="2000" dirty="0" smtClean="0"/>
              <a:t>The </a:t>
            </a:r>
            <a:r>
              <a:rPr lang="en-US" sz="2000" dirty="0"/>
              <a:t>budgets for expenditures are broken down into 2 separate categories: Appropriation and</a:t>
            </a:r>
          </a:p>
          <a:p>
            <a:pPr marL="0" indent="0">
              <a:buNone/>
            </a:pPr>
            <a:r>
              <a:rPr lang="en-US" sz="2000" dirty="0"/>
              <a:t>Organization. The department’s overall budget falls into the Appropriation category. There are 4</a:t>
            </a:r>
          </a:p>
          <a:p>
            <a:pPr marL="0" indent="0">
              <a:buNone/>
            </a:pPr>
            <a:r>
              <a:rPr lang="en-US" sz="2000" dirty="0"/>
              <a:t>different categories within the Appropriation level</a:t>
            </a:r>
            <a:r>
              <a:rPr lang="en-US" sz="2000" dirty="0" smtClean="0"/>
              <a:t>:</a:t>
            </a:r>
          </a:p>
          <a:p>
            <a:pPr marL="0" indent="0">
              <a:buNone/>
            </a:pPr>
            <a:endParaRPr lang="en-US" sz="2000" dirty="0" smtClean="0"/>
          </a:p>
          <a:p>
            <a:pPr marL="0" indent="0">
              <a:buNone/>
            </a:pPr>
            <a:r>
              <a:rPr lang="en-US" sz="2000" dirty="0" smtClean="0"/>
              <a:t>500000 </a:t>
            </a:r>
            <a:r>
              <a:rPr lang="en-US" sz="2000" dirty="0"/>
              <a:t>– Personal Services</a:t>
            </a:r>
          </a:p>
          <a:p>
            <a:pPr marL="0" indent="0">
              <a:buNone/>
            </a:pPr>
            <a:r>
              <a:rPr lang="en-US" sz="2000" dirty="0"/>
              <a:t>600000 – Travel</a:t>
            </a:r>
          </a:p>
          <a:p>
            <a:pPr marL="0" indent="0">
              <a:buNone/>
            </a:pPr>
            <a:r>
              <a:rPr lang="en-US" sz="2000" dirty="0"/>
              <a:t>700000 – Operating Supplies &amp; Expenses</a:t>
            </a:r>
          </a:p>
          <a:p>
            <a:pPr marL="0" indent="0">
              <a:buNone/>
            </a:pPr>
            <a:r>
              <a:rPr lang="en-US" sz="2000" dirty="0"/>
              <a:t>800000 – Equipment/Capital </a:t>
            </a:r>
            <a:r>
              <a:rPr lang="en-US" sz="2000" dirty="0" smtClean="0"/>
              <a:t>Outlay</a:t>
            </a:r>
          </a:p>
          <a:p>
            <a:pPr marL="0" indent="0">
              <a:buNone/>
            </a:pPr>
            <a:endParaRPr lang="en-US" sz="1200" dirty="0"/>
          </a:p>
        </p:txBody>
      </p:sp>
      <p:sp>
        <p:nvSpPr>
          <p:cNvPr id="6" name="Slide Number Placeholder 5"/>
          <p:cNvSpPr>
            <a:spLocks noGrp="1"/>
          </p:cNvSpPr>
          <p:nvPr>
            <p:ph type="sldNum" sz="quarter" idx="12"/>
          </p:nvPr>
        </p:nvSpPr>
        <p:spPr/>
        <p:txBody>
          <a:bodyPr/>
          <a:lstStyle/>
          <a:p>
            <a:r>
              <a:rPr lang="en-US" dirty="0" smtClean="0">
                <a:solidFill>
                  <a:schemeClr val="bg2"/>
                </a:solidFill>
              </a:rPr>
              <a:t>4</a:t>
            </a:r>
            <a:endParaRPr lang="en-US" dirty="0">
              <a:solidFill>
                <a:schemeClr val="bg2"/>
              </a:solidFill>
            </a:endParaRPr>
          </a:p>
        </p:txBody>
      </p:sp>
    </p:spTree>
    <p:extLst>
      <p:ext uri="{BB962C8B-B14F-4D97-AF65-F5344CB8AC3E}">
        <p14:creationId xmlns:p14="http://schemas.microsoft.com/office/powerpoint/2010/main" val="41512985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2853" y="159803"/>
            <a:ext cx="10628243" cy="4286301"/>
          </a:xfrm>
          <a:prstGeom prst="rect">
            <a:avLst/>
          </a:prstGeom>
        </p:spPr>
      </p:pic>
      <p:sp>
        <p:nvSpPr>
          <p:cNvPr id="3" name="Rectangle 2"/>
          <p:cNvSpPr/>
          <p:nvPr/>
        </p:nvSpPr>
        <p:spPr>
          <a:xfrm>
            <a:off x="622853" y="4631780"/>
            <a:ext cx="10389704" cy="923330"/>
          </a:xfrm>
          <a:prstGeom prst="rect">
            <a:avLst/>
          </a:prstGeom>
        </p:spPr>
        <p:txBody>
          <a:bodyPr wrap="square">
            <a:spAutoFit/>
          </a:bodyPr>
          <a:lstStyle/>
          <a:p>
            <a:r>
              <a:rPr lang="en-US" dirty="0" smtClean="0">
                <a:solidFill>
                  <a:schemeClr val="bg1"/>
                </a:solidFill>
              </a:rPr>
              <a:t>Click on the tab for Add a New Value.  You can enter a Run Control ID that you will remember for this report such as Revenue_Status then click the Add button.  </a:t>
            </a:r>
          </a:p>
          <a:p>
            <a:r>
              <a:rPr lang="en-US" dirty="0" smtClean="0">
                <a:solidFill>
                  <a:schemeClr val="bg1"/>
                </a:solidFill>
              </a:rPr>
              <a:t>	</a:t>
            </a:r>
            <a:r>
              <a:rPr lang="en-US" sz="1600" i="1" dirty="0" smtClean="0">
                <a:solidFill>
                  <a:schemeClr val="bg1"/>
                </a:solidFill>
              </a:rPr>
              <a:t>Note: You can’t have any spaces, so you must use underscore in place of any space </a:t>
            </a:r>
            <a:r>
              <a:rPr lang="en-US" sz="1600" dirty="0" smtClean="0">
                <a:solidFill>
                  <a:schemeClr val="bg1"/>
                </a:solidFill>
              </a:rPr>
              <a:t>you wish.</a:t>
            </a:r>
            <a:endParaRPr lang="en-US" sz="1600" dirty="0">
              <a:solidFill>
                <a:schemeClr val="bg1"/>
              </a:solidFill>
            </a:endParaRPr>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340779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18591" y="265043"/>
            <a:ext cx="9170505" cy="5751444"/>
          </a:xfrm>
          <a:prstGeom prst="rect">
            <a:avLst/>
          </a:prstGeom>
        </p:spPr>
      </p:pic>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2103870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1235" y="217509"/>
            <a:ext cx="9163878" cy="646331"/>
          </a:xfrm>
          <a:prstGeom prst="rect">
            <a:avLst/>
          </a:prstGeom>
        </p:spPr>
        <p:txBody>
          <a:bodyPr wrap="square">
            <a:spAutoFit/>
          </a:bodyPr>
          <a:lstStyle/>
          <a:p>
            <a:r>
              <a:rPr lang="en-US" dirty="0">
                <a:solidFill>
                  <a:schemeClr val="bg1"/>
                </a:solidFill>
              </a:rPr>
              <a:t>Be sure to indicate the REVEST Ledger Group, by clicking on the magnifying glass next to the Ledger Group box, then click on the Refresh button.</a:t>
            </a:r>
          </a:p>
        </p:txBody>
      </p:sp>
      <p:pic>
        <p:nvPicPr>
          <p:cNvPr id="3" name="Picture 2"/>
          <p:cNvPicPr>
            <a:picLocks noChangeAspect="1"/>
          </p:cNvPicPr>
          <p:nvPr/>
        </p:nvPicPr>
        <p:blipFill>
          <a:blip r:embed="rId2"/>
          <a:stretch>
            <a:fillRect/>
          </a:stretch>
        </p:blipFill>
        <p:spPr>
          <a:xfrm>
            <a:off x="1530626" y="974034"/>
            <a:ext cx="8958470" cy="4996069"/>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9530438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7617" y="238539"/>
            <a:ext cx="8945218" cy="5791200"/>
          </a:xfrm>
          <a:prstGeom prst="rect">
            <a:avLst/>
          </a:prstGeom>
        </p:spPr>
      </p:pic>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8240841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72209" y="157733"/>
            <a:ext cx="9614452" cy="1815882"/>
          </a:xfrm>
          <a:prstGeom prst="rect">
            <a:avLst/>
          </a:prstGeom>
        </p:spPr>
        <p:txBody>
          <a:bodyPr wrap="square">
            <a:spAutoFit/>
          </a:bodyPr>
          <a:lstStyle/>
          <a:p>
            <a:r>
              <a:rPr lang="en-US" sz="1400" dirty="0">
                <a:solidFill>
                  <a:schemeClr val="bg1"/>
                </a:solidFill>
              </a:rPr>
              <a:t>To set up your report, </a:t>
            </a:r>
            <a:r>
              <a:rPr lang="en-US" sz="1400" u="sng" dirty="0">
                <a:solidFill>
                  <a:schemeClr val="bg1"/>
                </a:solidFill>
              </a:rPr>
              <a:t>reorder the Sequence</a:t>
            </a:r>
            <a:r>
              <a:rPr lang="en-US" sz="1400" dirty="0">
                <a:solidFill>
                  <a:schemeClr val="bg1"/>
                </a:solidFill>
              </a:rPr>
              <a:t> as follows: 1-Fund Code; 2-Department; 3-Program Code; 4-Class; 5-Account; 6-Budget Reference. </a:t>
            </a:r>
          </a:p>
          <a:p>
            <a:endParaRPr lang="en-US" sz="1400" dirty="0">
              <a:solidFill>
                <a:schemeClr val="bg1"/>
              </a:solidFill>
            </a:endParaRPr>
          </a:p>
          <a:p>
            <a:r>
              <a:rPr lang="en-US" sz="1400" dirty="0">
                <a:solidFill>
                  <a:schemeClr val="bg1"/>
                </a:solidFill>
              </a:rPr>
              <a:t>After you reorder the Sequence, be sure to click on the </a:t>
            </a:r>
            <a:r>
              <a:rPr lang="en-US" sz="1400" u="sng" dirty="0">
                <a:solidFill>
                  <a:schemeClr val="bg1"/>
                </a:solidFill>
              </a:rPr>
              <a:t>Include CF</a:t>
            </a:r>
            <a:r>
              <a:rPr lang="en-US" sz="1400" dirty="0">
                <a:solidFill>
                  <a:schemeClr val="bg1"/>
                </a:solidFill>
              </a:rPr>
              <a:t> button for each of these </a:t>
            </a:r>
            <a:r>
              <a:rPr lang="en-US" sz="1400" dirty="0" smtClean="0">
                <a:solidFill>
                  <a:schemeClr val="bg1"/>
                </a:solidFill>
              </a:rPr>
              <a:t>categories. Enter </a:t>
            </a:r>
            <a:r>
              <a:rPr lang="en-US" sz="1400" dirty="0">
                <a:solidFill>
                  <a:schemeClr val="bg1"/>
                </a:solidFill>
              </a:rPr>
              <a:t>the numbers for your department in the </a:t>
            </a:r>
            <a:r>
              <a:rPr lang="en-US" sz="1400" u="sng" dirty="0">
                <a:solidFill>
                  <a:schemeClr val="bg1"/>
                </a:solidFill>
              </a:rPr>
              <a:t>Value</a:t>
            </a:r>
            <a:r>
              <a:rPr lang="en-US" sz="1400" dirty="0">
                <a:solidFill>
                  <a:schemeClr val="bg1"/>
                </a:solidFill>
              </a:rPr>
              <a:t> and </a:t>
            </a:r>
            <a:r>
              <a:rPr lang="en-US" sz="1400" u="sng" dirty="0">
                <a:solidFill>
                  <a:schemeClr val="bg1"/>
                </a:solidFill>
              </a:rPr>
              <a:t>To Value</a:t>
            </a:r>
            <a:r>
              <a:rPr lang="en-US" sz="1400" dirty="0">
                <a:solidFill>
                  <a:schemeClr val="bg1"/>
                </a:solidFill>
              </a:rPr>
              <a:t> fields at this </a:t>
            </a:r>
            <a:r>
              <a:rPr lang="en-US" sz="1400" dirty="0" smtClean="0">
                <a:solidFill>
                  <a:schemeClr val="bg1"/>
                </a:solidFill>
              </a:rPr>
              <a:t>point. You </a:t>
            </a:r>
            <a:r>
              <a:rPr lang="en-US" sz="1400" dirty="0">
                <a:solidFill>
                  <a:schemeClr val="bg1"/>
                </a:solidFill>
              </a:rPr>
              <a:t>also will need to enter the numbers of the fiscal year in the </a:t>
            </a:r>
            <a:r>
              <a:rPr lang="en-US" sz="1400" u="sng" dirty="0">
                <a:solidFill>
                  <a:schemeClr val="bg1"/>
                </a:solidFill>
              </a:rPr>
              <a:t>Value</a:t>
            </a:r>
            <a:r>
              <a:rPr lang="en-US" sz="1400" dirty="0">
                <a:solidFill>
                  <a:schemeClr val="bg1"/>
                </a:solidFill>
              </a:rPr>
              <a:t> and </a:t>
            </a:r>
            <a:r>
              <a:rPr lang="en-US" sz="1400" u="sng" dirty="0">
                <a:solidFill>
                  <a:schemeClr val="bg1"/>
                </a:solidFill>
              </a:rPr>
              <a:t>To Value</a:t>
            </a:r>
            <a:r>
              <a:rPr lang="en-US" sz="1400" dirty="0">
                <a:solidFill>
                  <a:schemeClr val="bg1"/>
                </a:solidFill>
              </a:rPr>
              <a:t> fields at this </a:t>
            </a:r>
            <a:r>
              <a:rPr lang="en-US" sz="1400" dirty="0" smtClean="0">
                <a:solidFill>
                  <a:schemeClr val="bg1"/>
                </a:solidFill>
              </a:rPr>
              <a:t>point. Once </a:t>
            </a:r>
            <a:r>
              <a:rPr lang="en-US" sz="1400" dirty="0">
                <a:solidFill>
                  <a:schemeClr val="bg1"/>
                </a:solidFill>
              </a:rPr>
              <a:t>you have input all the numbers for your department, you can click on the Save button and the correct sequence order will be </a:t>
            </a:r>
            <a:r>
              <a:rPr lang="en-US" sz="1400" dirty="0" smtClean="0">
                <a:solidFill>
                  <a:schemeClr val="bg1"/>
                </a:solidFill>
              </a:rPr>
              <a:t>shown. Then </a:t>
            </a:r>
            <a:r>
              <a:rPr lang="en-US" sz="1400" dirty="0">
                <a:solidFill>
                  <a:schemeClr val="bg1"/>
                </a:solidFill>
              </a:rPr>
              <a:t>click on the Run button at the top to initiate the process.</a:t>
            </a:r>
          </a:p>
        </p:txBody>
      </p:sp>
      <p:pic>
        <p:nvPicPr>
          <p:cNvPr id="4" name="Picture 3"/>
          <p:cNvPicPr>
            <a:picLocks noChangeAspect="1"/>
          </p:cNvPicPr>
          <p:nvPr/>
        </p:nvPicPr>
        <p:blipFill>
          <a:blip r:embed="rId2"/>
          <a:stretch>
            <a:fillRect/>
          </a:stretch>
        </p:blipFill>
        <p:spPr>
          <a:xfrm>
            <a:off x="1404729" y="2047460"/>
            <a:ext cx="9362661" cy="4028661"/>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4233105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2330" y="163852"/>
            <a:ext cx="9574696" cy="369332"/>
          </a:xfrm>
          <a:prstGeom prst="rect">
            <a:avLst/>
          </a:prstGeom>
        </p:spPr>
        <p:txBody>
          <a:bodyPr wrap="square">
            <a:spAutoFit/>
          </a:bodyPr>
          <a:lstStyle/>
          <a:p>
            <a:r>
              <a:rPr lang="en-US" dirty="0">
                <a:solidFill>
                  <a:schemeClr val="bg1"/>
                </a:solidFill>
              </a:rPr>
              <a:t>When the Process Scheduler Request screen appears, click on OK to schedule the process.</a:t>
            </a:r>
          </a:p>
        </p:txBody>
      </p:sp>
      <p:pic>
        <p:nvPicPr>
          <p:cNvPr id="3" name="Picture 2"/>
          <p:cNvPicPr>
            <a:picLocks noChangeAspect="1"/>
          </p:cNvPicPr>
          <p:nvPr/>
        </p:nvPicPr>
        <p:blipFill>
          <a:blip r:embed="rId2"/>
          <a:stretch>
            <a:fillRect/>
          </a:stretch>
        </p:blipFill>
        <p:spPr>
          <a:xfrm>
            <a:off x="1351722" y="695739"/>
            <a:ext cx="9342782" cy="5334000"/>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551208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1477" y="126689"/>
            <a:ext cx="9362661" cy="1077218"/>
          </a:xfrm>
          <a:prstGeom prst="rect">
            <a:avLst/>
          </a:prstGeom>
        </p:spPr>
        <p:txBody>
          <a:bodyPr wrap="square">
            <a:spAutoFit/>
          </a:bodyPr>
          <a:lstStyle/>
          <a:p>
            <a:r>
              <a:rPr lang="en-US" sz="1600" dirty="0">
                <a:solidFill>
                  <a:schemeClr val="bg1"/>
                </a:solidFill>
              </a:rPr>
              <a:t>After clicking on OK, it will take you back to the report format </a:t>
            </a:r>
            <a:r>
              <a:rPr lang="en-US" sz="1600" dirty="0" smtClean="0">
                <a:solidFill>
                  <a:schemeClr val="bg1"/>
                </a:solidFill>
              </a:rPr>
              <a:t>screen. You </a:t>
            </a:r>
            <a:r>
              <a:rPr lang="en-US" sz="1600" dirty="0">
                <a:solidFill>
                  <a:schemeClr val="bg1"/>
                </a:solidFill>
              </a:rPr>
              <a:t>will notice a Process Instance number just under the Run button at the top of the </a:t>
            </a:r>
            <a:r>
              <a:rPr lang="en-US" sz="1600" dirty="0" smtClean="0">
                <a:solidFill>
                  <a:schemeClr val="bg1"/>
                </a:solidFill>
              </a:rPr>
              <a:t>page. You </a:t>
            </a:r>
            <a:r>
              <a:rPr lang="en-US" sz="1600" dirty="0">
                <a:solidFill>
                  <a:schemeClr val="bg1"/>
                </a:solidFill>
              </a:rPr>
              <a:t>need to make a note of this Process Instance number that will be used in the next section of the </a:t>
            </a:r>
            <a:r>
              <a:rPr lang="en-US" sz="1600" dirty="0" smtClean="0">
                <a:solidFill>
                  <a:schemeClr val="bg1"/>
                </a:solidFill>
              </a:rPr>
              <a:t>process. At </a:t>
            </a:r>
            <a:r>
              <a:rPr lang="en-US" sz="1600" dirty="0">
                <a:solidFill>
                  <a:schemeClr val="bg1"/>
                </a:solidFill>
              </a:rPr>
              <a:t>this time, you will click on the </a:t>
            </a:r>
            <a:r>
              <a:rPr lang="en-US" sz="1600" u="sng" dirty="0">
                <a:solidFill>
                  <a:schemeClr val="bg1"/>
                </a:solidFill>
              </a:rPr>
              <a:t>Process Monitor</a:t>
            </a:r>
            <a:r>
              <a:rPr lang="en-US" sz="1600" dirty="0">
                <a:solidFill>
                  <a:schemeClr val="bg1"/>
                </a:solidFill>
              </a:rPr>
              <a:t> link.</a:t>
            </a:r>
          </a:p>
        </p:txBody>
      </p:sp>
      <p:pic>
        <p:nvPicPr>
          <p:cNvPr id="3" name="Picture 2"/>
          <p:cNvPicPr>
            <a:picLocks noChangeAspect="1"/>
          </p:cNvPicPr>
          <p:nvPr/>
        </p:nvPicPr>
        <p:blipFill>
          <a:blip r:embed="rId2"/>
          <a:stretch>
            <a:fillRect/>
          </a:stretch>
        </p:blipFill>
        <p:spPr>
          <a:xfrm>
            <a:off x="1451113" y="1345096"/>
            <a:ext cx="8918713" cy="4684643"/>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9180296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178401"/>
            <a:ext cx="9389165" cy="923330"/>
          </a:xfrm>
          <a:prstGeom prst="rect">
            <a:avLst/>
          </a:prstGeom>
        </p:spPr>
        <p:txBody>
          <a:bodyPr wrap="square">
            <a:spAutoFit/>
          </a:bodyPr>
          <a:lstStyle/>
          <a:p>
            <a:r>
              <a:rPr lang="en-US" dirty="0">
                <a:solidFill>
                  <a:schemeClr val="bg1"/>
                </a:solidFill>
              </a:rPr>
              <a:t>If, at this time the </a:t>
            </a:r>
            <a:r>
              <a:rPr lang="en-US" u="sng" dirty="0">
                <a:solidFill>
                  <a:schemeClr val="bg1"/>
                </a:solidFill>
              </a:rPr>
              <a:t>Run Status</a:t>
            </a:r>
            <a:r>
              <a:rPr lang="en-US" dirty="0">
                <a:solidFill>
                  <a:schemeClr val="bg1"/>
                </a:solidFill>
              </a:rPr>
              <a:t> on your Process Instance doesn’t show as Success or </a:t>
            </a:r>
            <a:r>
              <a:rPr lang="en-US" u="sng" dirty="0">
                <a:solidFill>
                  <a:schemeClr val="bg1"/>
                </a:solidFill>
              </a:rPr>
              <a:t>Distribution Status</a:t>
            </a:r>
            <a:r>
              <a:rPr lang="en-US" dirty="0">
                <a:solidFill>
                  <a:schemeClr val="bg1"/>
                </a:solidFill>
              </a:rPr>
              <a:t> doesn’t show as Posted, you will need to click on the Refresh button at the top until it reaches this status.</a:t>
            </a:r>
          </a:p>
        </p:txBody>
      </p:sp>
      <p:pic>
        <p:nvPicPr>
          <p:cNvPr id="3" name="Picture 2"/>
          <p:cNvPicPr>
            <a:picLocks noChangeAspect="1"/>
          </p:cNvPicPr>
          <p:nvPr/>
        </p:nvPicPr>
        <p:blipFill>
          <a:blip r:embed="rId2"/>
          <a:stretch>
            <a:fillRect/>
          </a:stretch>
        </p:blipFill>
        <p:spPr>
          <a:xfrm>
            <a:off x="1451113" y="1199323"/>
            <a:ext cx="9309652" cy="4784034"/>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1418073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17373" y="337930"/>
            <a:ext cx="9064487" cy="5579165"/>
          </a:xfrm>
          <a:prstGeom prst="rect">
            <a:avLst/>
          </a:prstGeom>
        </p:spPr>
      </p:pic>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9458106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64365" y="177752"/>
            <a:ext cx="8806070" cy="646331"/>
          </a:xfrm>
          <a:prstGeom prst="rect">
            <a:avLst/>
          </a:prstGeom>
        </p:spPr>
        <p:txBody>
          <a:bodyPr wrap="square">
            <a:spAutoFit/>
          </a:bodyPr>
          <a:lstStyle/>
          <a:p>
            <a:r>
              <a:rPr lang="en-US" dirty="0">
                <a:solidFill>
                  <a:schemeClr val="bg1"/>
                </a:solidFill>
              </a:rPr>
              <a:t>To access the report that you just ran, you will need to click on the </a:t>
            </a:r>
            <a:r>
              <a:rPr lang="en-US" u="sng" dirty="0">
                <a:solidFill>
                  <a:schemeClr val="bg1"/>
                </a:solidFill>
              </a:rPr>
              <a:t>Details</a:t>
            </a:r>
            <a:r>
              <a:rPr lang="en-US" dirty="0">
                <a:solidFill>
                  <a:schemeClr val="bg1"/>
                </a:solidFill>
              </a:rPr>
              <a:t> link in the line for your Process Instance number.</a:t>
            </a:r>
          </a:p>
        </p:txBody>
      </p:sp>
      <p:pic>
        <p:nvPicPr>
          <p:cNvPr id="3" name="Picture 2"/>
          <p:cNvPicPr>
            <a:picLocks noChangeAspect="1"/>
          </p:cNvPicPr>
          <p:nvPr/>
        </p:nvPicPr>
        <p:blipFill>
          <a:blip r:embed="rId2"/>
          <a:stretch>
            <a:fillRect/>
          </a:stretch>
        </p:blipFill>
        <p:spPr>
          <a:xfrm>
            <a:off x="1557129" y="907775"/>
            <a:ext cx="8574157" cy="5115338"/>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3938786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9794"/>
            <a:ext cx="10972800" cy="443667"/>
          </a:xfrm>
        </p:spPr>
        <p:txBody>
          <a:bodyPr/>
          <a:lstStyle/>
          <a:p>
            <a:r>
              <a:rPr lang="en-US" dirty="0" smtClean="0">
                <a:solidFill>
                  <a:schemeClr val="bg2"/>
                </a:solidFill>
              </a:rPr>
              <a:t>EXPENDITURE BUDGETS</a:t>
            </a:r>
            <a:endParaRPr lang="en-US" dirty="0">
              <a:solidFill>
                <a:schemeClr val="bg2"/>
              </a:solidFill>
            </a:endParaRPr>
          </a:p>
        </p:txBody>
      </p:sp>
      <p:sp>
        <p:nvSpPr>
          <p:cNvPr id="3" name="Content Placeholder 2"/>
          <p:cNvSpPr>
            <a:spLocks noGrp="1"/>
          </p:cNvSpPr>
          <p:nvPr>
            <p:ph idx="1"/>
          </p:nvPr>
        </p:nvSpPr>
        <p:spPr>
          <a:xfrm>
            <a:off x="1304014" y="523461"/>
            <a:ext cx="10278386" cy="5407975"/>
          </a:xfrm>
        </p:spPr>
        <p:txBody>
          <a:bodyPr/>
          <a:lstStyle/>
          <a:p>
            <a:pPr marL="0" indent="0">
              <a:buNone/>
            </a:pPr>
            <a:r>
              <a:rPr lang="en-US" sz="1600" dirty="0"/>
              <a:t>The only category that has funds budgeted at the Organization level is Personal Services. Below are the</a:t>
            </a:r>
          </a:p>
          <a:p>
            <a:pPr marL="0" indent="0">
              <a:buNone/>
            </a:pPr>
            <a:r>
              <a:rPr lang="en-US" sz="1600" dirty="0"/>
              <a:t>Organization categories for Personal Services</a:t>
            </a:r>
            <a:r>
              <a:rPr lang="en-US" sz="1600" dirty="0" smtClean="0"/>
              <a:t>:</a:t>
            </a:r>
          </a:p>
          <a:p>
            <a:pPr marL="0" indent="0">
              <a:buNone/>
            </a:pPr>
            <a:endParaRPr lang="en-US" sz="1600" dirty="0"/>
          </a:p>
          <a:p>
            <a:pPr marL="0" indent="0">
              <a:buNone/>
            </a:pPr>
            <a:r>
              <a:rPr lang="en-US" sz="1600" dirty="0"/>
              <a:t>511000 – Regular Faculty</a:t>
            </a:r>
          </a:p>
          <a:p>
            <a:pPr marL="0" indent="0">
              <a:buNone/>
            </a:pPr>
            <a:r>
              <a:rPr lang="en-US" sz="1600" dirty="0"/>
              <a:t>512000 – Part-Time Faculty</a:t>
            </a:r>
          </a:p>
          <a:p>
            <a:pPr marL="0" indent="0">
              <a:buNone/>
            </a:pPr>
            <a:r>
              <a:rPr lang="en-US" sz="1600" dirty="0"/>
              <a:t>513000 – Summer </a:t>
            </a:r>
            <a:r>
              <a:rPr lang="en-US" sz="1600" dirty="0" smtClean="0"/>
              <a:t>Faculty</a:t>
            </a:r>
          </a:p>
          <a:p>
            <a:pPr marL="0" indent="0">
              <a:buNone/>
            </a:pPr>
            <a:r>
              <a:rPr lang="en-US" sz="1600" dirty="0" smtClean="0"/>
              <a:t>514000 – Salaries – Faculty Overload</a:t>
            </a:r>
            <a:endParaRPr lang="en-US" sz="1600" dirty="0"/>
          </a:p>
          <a:p>
            <a:pPr marL="0" indent="0">
              <a:buNone/>
            </a:pPr>
            <a:r>
              <a:rPr lang="en-US" sz="1600" dirty="0"/>
              <a:t>516000 – Salaries – Other – Faculty</a:t>
            </a:r>
          </a:p>
          <a:p>
            <a:pPr marL="0" indent="0">
              <a:buNone/>
            </a:pPr>
            <a:r>
              <a:rPr lang="en-US" sz="1600" dirty="0"/>
              <a:t>521000 – Professional &amp; Administrative</a:t>
            </a:r>
          </a:p>
          <a:p>
            <a:pPr marL="0" indent="0">
              <a:buNone/>
            </a:pPr>
            <a:r>
              <a:rPr lang="en-US" sz="1600" dirty="0"/>
              <a:t>522000 – Staff</a:t>
            </a:r>
          </a:p>
          <a:p>
            <a:pPr marL="0" indent="0">
              <a:buNone/>
            </a:pPr>
            <a:r>
              <a:rPr lang="en-US" sz="1600" dirty="0"/>
              <a:t>523000 – Graduate Assistants</a:t>
            </a:r>
          </a:p>
          <a:p>
            <a:pPr marL="0" indent="0">
              <a:buNone/>
            </a:pPr>
            <a:r>
              <a:rPr lang="en-US" sz="1600" dirty="0"/>
              <a:t>524000 – Student Assistants</a:t>
            </a:r>
          </a:p>
          <a:p>
            <a:pPr marL="0" indent="0">
              <a:buNone/>
            </a:pPr>
            <a:r>
              <a:rPr lang="en-US" sz="1600" dirty="0"/>
              <a:t>525000 – Casual Labor</a:t>
            </a:r>
          </a:p>
          <a:p>
            <a:pPr marL="0" indent="0">
              <a:buNone/>
            </a:pPr>
            <a:r>
              <a:rPr lang="en-US" sz="1600" dirty="0"/>
              <a:t>526000 – Salaries – Other – </a:t>
            </a:r>
            <a:r>
              <a:rPr lang="en-US" sz="1600" dirty="0" smtClean="0"/>
              <a:t>Staff</a:t>
            </a:r>
          </a:p>
          <a:p>
            <a:pPr marL="0" indent="0">
              <a:buNone/>
            </a:pPr>
            <a:r>
              <a:rPr lang="en-US" sz="1600" dirty="0" smtClean="0"/>
              <a:t>527000 – President Allowance</a:t>
            </a:r>
            <a:endParaRPr lang="en-US" sz="1600" dirty="0"/>
          </a:p>
          <a:p>
            <a:pPr marL="0" indent="0">
              <a:buNone/>
            </a:pPr>
            <a:r>
              <a:rPr lang="en-US" sz="1600" dirty="0"/>
              <a:t>551000 – FICA/FICA Medicare Benefits</a:t>
            </a:r>
          </a:p>
          <a:p>
            <a:pPr marL="0" indent="0">
              <a:buNone/>
            </a:pPr>
            <a:r>
              <a:rPr lang="en-US" sz="1600" dirty="0"/>
              <a:t>552000 – Retirement</a:t>
            </a:r>
          </a:p>
          <a:p>
            <a:pPr marL="0" indent="0">
              <a:buNone/>
            </a:pPr>
            <a:r>
              <a:rPr lang="en-US" sz="1600" dirty="0"/>
              <a:t>553000 – Group </a:t>
            </a:r>
            <a:r>
              <a:rPr lang="en-US" sz="1600" dirty="0" smtClean="0"/>
              <a:t>Insurance</a:t>
            </a:r>
          </a:p>
          <a:p>
            <a:pPr marL="0" indent="0">
              <a:buNone/>
            </a:pPr>
            <a:r>
              <a:rPr lang="en-US" sz="1600" dirty="0" smtClean="0"/>
              <a:t>561000 – Employee Awards</a:t>
            </a:r>
            <a:endParaRPr lang="en-US" sz="1600" dirty="0"/>
          </a:p>
        </p:txBody>
      </p:sp>
      <p:sp>
        <p:nvSpPr>
          <p:cNvPr id="6" name="Slide Number Placeholder 5"/>
          <p:cNvSpPr>
            <a:spLocks noGrp="1"/>
          </p:cNvSpPr>
          <p:nvPr>
            <p:ph type="sldNum" sz="quarter" idx="12"/>
          </p:nvPr>
        </p:nvSpPr>
        <p:spPr/>
        <p:txBody>
          <a:bodyPr/>
          <a:lstStyle/>
          <a:p>
            <a:r>
              <a:rPr lang="en-US" dirty="0" smtClean="0">
                <a:solidFill>
                  <a:schemeClr val="bg2"/>
                </a:solidFill>
              </a:rPr>
              <a:t>5</a:t>
            </a:r>
            <a:endParaRPr lang="en-US" dirty="0">
              <a:solidFill>
                <a:schemeClr val="bg2"/>
              </a:solidFill>
            </a:endParaRPr>
          </a:p>
        </p:txBody>
      </p:sp>
    </p:spTree>
    <p:extLst>
      <p:ext uri="{BB962C8B-B14F-4D97-AF65-F5344CB8AC3E}">
        <p14:creationId xmlns:p14="http://schemas.microsoft.com/office/powerpoint/2010/main" val="6906538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4730" y="183731"/>
            <a:ext cx="9097618" cy="369332"/>
          </a:xfrm>
          <a:prstGeom prst="rect">
            <a:avLst/>
          </a:prstGeom>
        </p:spPr>
        <p:txBody>
          <a:bodyPr wrap="square">
            <a:spAutoFit/>
          </a:bodyPr>
          <a:lstStyle/>
          <a:p>
            <a:r>
              <a:rPr lang="en-US" dirty="0">
                <a:solidFill>
                  <a:schemeClr val="bg1"/>
                </a:solidFill>
              </a:rPr>
              <a:t>Then from the Process Detail screen, you will click on the link </a:t>
            </a:r>
            <a:r>
              <a:rPr lang="en-US" u="sng" dirty="0">
                <a:solidFill>
                  <a:schemeClr val="bg1"/>
                </a:solidFill>
              </a:rPr>
              <a:t>View Log/Trace</a:t>
            </a:r>
            <a:r>
              <a:rPr lang="en-US" dirty="0">
                <a:solidFill>
                  <a:schemeClr val="bg1"/>
                </a:solidFill>
              </a:rPr>
              <a:t>.</a:t>
            </a:r>
          </a:p>
        </p:txBody>
      </p:sp>
      <p:pic>
        <p:nvPicPr>
          <p:cNvPr id="3" name="Picture 2"/>
          <p:cNvPicPr>
            <a:picLocks noChangeAspect="1"/>
          </p:cNvPicPr>
          <p:nvPr/>
        </p:nvPicPr>
        <p:blipFill>
          <a:blip r:embed="rId2"/>
          <a:stretch>
            <a:fillRect/>
          </a:stretch>
        </p:blipFill>
        <p:spPr>
          <a:xfrm>
            <a:off x="1523999" y="675861"/>
            <a:ext cx="8786191" cy="5393636"/>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5939744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5461" y="132019"/>
            <a:ext cx="9899374" cy="923330"/>
          </a:xfrm>
          <a:prstGeom prst="rect">
            <a:avLst/>
          </a:prstGeom>
        </p:spPr>
        <p:txBody>
          <a:bodyPr wrap="square">
            <a:spAutoFit/>
          </a:bodyPr>
          <a:lstStyle/>
          <a:p>
            <a:r>
              <a:rPr lang="en-US" dirty="0">
                <a:solidFill>
                  <a:schemeClr val="bg1"/>
                </a:solidFill>
              </a:rPr>
              <a:t>From the </a:t>
            </a:r>
            <a:r>
              <a:rPr lang="en-US" u="sng" dirty="0">
                <a:solidFill>
                  <a:schemeClr val="bg1"/>
                </a:solidFill>
              </a:rPr>
              <a:t>View Log/Trace</a:t>
            </a:r>
            <a:r>
              <a:rPr lang="en-US" dirty="0">
                <a:solidFill>
                  <a:schemeClr val="bg1"/>
                </a:solidFill>
              </a:rPr>
              <a:t> screen, you will click on the link for the </a:t>
            </a:r>
            <a:r>
              <a:rPr lang="en-US" u="sng" dirty="0">
                <a:solidFill>
                  <a:schemeClr val="bg1"/>
                </a:solidFill>
              </a:rPr>
              <a:t>PDF file</a:t>
            </a:r>
            <a:r>
              <a:rPr lang="en-US" dirty="0">
                <a:solidFill>
                  <a:schemeClr val="bg1"/>
                </a:solidFill>
              </a:rPr>
              <a:t> in the File List. This will bring up the Budget Status Report that you just </a:t>
            </a:r>
            <a:r>
              <a:rPr lang="en-US" dirty="0" smtClean="0">
                <a:solidFill>
                  <a:schemeClr val="bg1"/>
                </a:solidFill>
              </a:rPr>
              <a:t>ran. You </a:t>
            </a:r>
            <a:r>
              <a:rPr lang="en-US" dirty="0">
                <a:solidFill>
                  <a:schemeClr val="bg1"/>
                </a:solidFill>
              </a:rPr>
              <a:t>can then either Save As or Print the report.</a:t>
            </a:r>
          </a:p>
        </p:txBody>
      </p:sp>
      <p:pic>
        <p:nvPicPr>
          <p:cNvPr id="4" name="Picture 3"/>
          <p:cNvPicPr>
            <a:picLocks noChangeAspect="1"/>
          </p:cNvPicPr>
          <p:nvPr/>
        </p:nvPicPr>
        <p:blipFill>
          <a:blip r:embed="rId2"/>
          <a:stretch>
            <a:fillRect/>
          </a:stretch>
        </p:blipFill>
        <p:spPr>
          <a:xfrm>
            <a:off x="1364974" y="1055349"/>
            <a:ext cx="9468678" cy="5007521"/>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5776595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3046"/>
            <a:ext cx="10972800" cy="410536"/>
          </a:xfrm>
        </p:spPr>
        <p:txBody>
          <a:bodyPr/>
          <a:lstStyle/>
          <a:p>
            <a:r>
              <a:rPr lang="en-US" sz="2400" dirty="0" smtClean="0">
                <a:solidFill>
                  <a:schemeClr val="bg2"/>
                </a:solidFill>
              </a:rPr>
              <a:t>QUARTERLY BUDGET REVIEWS</a:t>
            </a:r>
            <a:endParaRPr lang="en-US" sz="2400" dirty="0">
              <a:solidFill>
                <a:schemeClr val="bg2"/>
              </a:solidFill>
            </a:endParaRPr>
          </a:p>
        </p:txBody>
      </p:sp>
      <p:sp>
        <p:nvSpPr>
          <p:cNvPr id="3" name="Content Placeholder 2"/>
          <p:cNvSpPr>
            <a:spLocks noGrp="1"/>
          </p:cNvSpPr>
          <p:nvPr>
            <p:ph idx="1"/>
          </p:nvPr>
        </p:nvSpPr>
        <p:spPr>
          <a:xfrm>
            <a:off x="609600" y="629478"/>
            <a:ext cx="10972800" cy="5427854"/>
          </a:xfrm>
        </p:spPr>
        <p:txBody>
          <a:bodyPr/>
          <a:lstStyle/>
          <a:p>
            <a:pPr marL="0" indent="0">
              <a:buNone/>
            </a:pPr>
            <a:r>
              <a:rPr lang="en-US" sz="2000" b="1" dirty="0"/>
              <a:t>Quarterly Expenditure Budget Review</a:t>
            </a:r>
          </a:p>
          <a:p>
            <a:pPr marL="0" indent="0">
              <a:buNone/>
            </a:pPr>
            <a:endParaRPr lang="en-US" sz="1400" dirty="0" smtClean="0"/>
          </a:p>
          <a:p>
            <a:pPr marL="0" indent="0">
              <a:spcBef>
                <a:spcPts val="0"/>
              </a:spcBef>
              <a:buNone/>
            </a:pPr>
            <a:r>
              <a:rPr lang="en-US" sz="1800" dirty="0" smtClean="0"/>
              <a:t>All </a:t>
            </a:r>
            <a:r>
              <a:rPr lang="en-US" sz="1800" dirty="0"/>
              <a:t>Budget Managers are required to regularly review their budgets and submit a Quarterly Expenditure Budget Review to the Budget </a:t>
            </a:r>
            <a:r>
              <a:rPr lang="en-US" sz="1800" dirty="0" smtClean="0"/>
              <a:t>Office. The </a:t>
            </a:r>
            <a:r>
              <a:rPr lang="en-US" sz="1800" dirty="0"/>
              <a:t>best way to accomplish this review is to run a Budget Activity Report for your </a:t>
            </a:r>
            <a:r>
              <a:rPr lang="en-US" sz="1800" dirty="0" smtClean="0"/>
              <a:t>department. There </a:t>
            </a:r>
            <a:r>
              <a:rPr lang="en-US" sz="1800" dirty="0"/>
              <a:t>are 2 different versions of this </a:t>
            </a:r>
            <a:r>
              <a:rPr lang="en-US" sz="1800" dirty="0" smtClean="0"/>
              <a:t>report. I </a:t>
            </a:r>
            <a:r>
              <a:rPr lang="en-US" sz="1800" dirty="0"/>
              <a:t>encourage you to run the Detail version to review each expense that has posted against your department. </a:t>
            </a:r>
            <a:r>
              <a:rPr lang="en-US" sz="1800" dirty="0" smtClean="0"/>
              <a:t>You </a:t>
            </a:r>
            <a:r>
              <a:rPr lang="en-US" sz="1800" dirty="0"/>
              <a:t>will see a journal line for each expense in the categories of Travel; OS&amp;E; and Equipment. </a:t>
            </a:r>
            <a:r>
              <a:rPr lang="en-US" sz="1800" dirty="0" smtClean="0"/>
              <a:t>As </a:t>
            </a:r>
            <a:r>
              <a:rPr lang="en-US" sz="1800" dirty="0"/>
              <a:t>far as your Personal Services expenses, it will only show a total for each pay period as a journal line. </a:t>
            </a:r>
            <a:r>
              <a:rPr lang="en-US" sz="1800" dirty="0" smtClean="0"/>
              <a:t>To </a:t>
            </a:r>
            <a:r>
              <a:rPr lang="en-US" sz="1800" dirty="0"/>
              <a:t>find out the employees that make up that total, you will need to contact the Budget </a:t>
            </a:r>
            <a:r>
              <a:rPr lang="en-US" sz="1800" dirty="0" smtClean="0"/>
              <a:t>Office to run the query for your department. This query shows the employees and amounts that were paid for each pay period during that quarter.</a:t>
            </a:r>
          </a:p>
          <a:p>
            <a:pPr marL="0" indent="0">
              <a:spcBef>
                <a:spcPts val="0"/>
              </a:spcBef>
              <a:buNone/>
            </a:pPr>
            <a:endParaRPr lang="en-US" sz="1400" dirty="0"/>
          </a:p>
          <a:p>
            <a:pPr marL="0" indent="0">
              <a:spcBef>
                <a:spcPts val="0"/>
              </a:spcBef>
              <a:buNone/>
            </a:pPr>
            <a:r>
              <a:rPr lang="en-US" sz="2000" b="1" dirty="0"/>
              <a:t>Quarterly Revenue Budget Review</a:t>
            </a:r>
          </a:p>
          <a:p>
            <a:pPr marL="0" indent="0">
              <a:spcBef>
                <a:spcPts val="0"/>
              </a:spcBef>
              <a:buNone/>
            </a:pPr>
            <a:endParaRPr lang="en-US" sz="1400" dirty="0" smtClean="0"/>
          </a:p>
          <a:p>
            <a:pPr marL="0" indent="0">
              <a:spcBef>
                <a:spcPts val="0"/>
              </a:spcBef>
              <a:buNone/>
            </a:pPr>
            <a:r>
              <a:rPr lang="en-US" sz="1800" dirty="0" smtClean="0"/>
              <a:t>All </a:t>
            </a:r>
            <a:r>
              <a:rPr lang="en-US" sz="1800" dirty="0"/>
              <a:t>Budget Managers that have revenue associated with their department are required to submit a Quarterly Revenue Budget Review to the Budget Office. </a:t>
            </a:r>
            <a:r>
              <a:rPr lang="en-US" sz="1800" dirty="0" smtClean="0"/>
              <a:t>You </a:t>
            </a:r>
            <a:r>
              <a:rPr lang="en-US" sz="1800" dirty="0"/>
              <a:t>will need to submit the Revenue Summary Report for the revenue account associated with your department. </a:t>
            </a:r>
            <a:r>
              <a:rPr lang="en-US" sz="1800" dirty="0" smtClean="0"/>
              <a:t>This </a:t>
            </a:r>
            <a:r>
              <a:rPr lang="en-US" sz="1800" dirty="0"/>
              <a:t>report only shows the summary of revenue collected during the quarter</a:t>
            </a:r>
            <a:r>
              <a:rPr lang="en-US" sz="1800" dirty="0" smtClean="0"/>
              <a:t>. </a:t>
            </a:r>
            <a:r>
              <a:rPr lang="en-US" sz="1800" dirty="0"/>
              <a:t>If you want to see the details of journal entries that make up the total, you would need to run a Ledger History Report which can be found at the following link: </a:t>
            </a:r>
            <a:r>
              <a:rPr lang="en-US" sz="1800" dirty="0">
                <a:hlinkClick r:id="rId2"/>
              </a:rPr>
              <a:t>https://</a:t>
            </a:r>
            <a:r>
              <a:rPr lang="en-US" sz="1800" dirty="0" smtClean="0">
                <a:hlinkClick r:id="rId2"/>
              </a:rPr>
              <a:t>clayton.edu/budget/budget-managers</a:t>
            </a:r>
            <a:r>
              <a:rPr lang="en-US" sz="1800" dirty="0" smtClean="0"/>
              <a:t>. </a:t>
            </a:r>
            <a:endParaRPr lang="en-US" sz="1800" dirty="0"/>
          </a:p>
        </p:txBody>
      </p:sp>
      <p:sp>
        <p:nvSpPr>
          <p:cNvPr id="6" name="Slide Number Placeholder 5"/>
          <p:cNvSpPr>
            <a:spLocks noGrp="1"/>
          </p:cNvSpPr>
          <p:nvPr>
            <p:ph type="sldNum" sz="quarter" idx="12"/>
          </p:nvPr>
        </p:nvSpPr>
        <p:spPr/>
        <p:txBody>
          <a:bodyPr/>
          <a:lstStyle/>
          <a:p>
            <a:r>
              <a:rPr lang="en-US" dirty="0" smtClean="0">
                <a:solidFill>
                  <a:schemeClr val="bg2"/>
                </a:solidFill>
              </a:rPr>
              <a:t>52</a:t>
            </a:r>
            <a:endParaRPr lang="en-US" dirty="0">
              <a:solidFill>
                <a:schemeClr val="bg2"/>
              </a:solidFill>
            </a:endParaRPr>
          </a:p>
        </p:txBody>
      </p:sp>
    </p:spTree>
    <p:extLst>
      <p:ext uri="{BB962C8B-B14F-4D97-AF65-F5344CB8AC3E}">
        <p14:creationId xmlns:p14="http://schemas.microsoft.com/office/powerpoint/2010/main" val="18677537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30626" y="70440"/>
            <a:ext cx="9057860" cy="461665"/>
          </a:xfrm>
          <a:prstGeom prst="rect">
            <a:avLst/>
          </a:prstGeom>
        </p:spPr>
        <p:txBody>
          <a:bodyPr wrap="square">
            <a:spAutoFit/>
          </a:bodyPr>
          <a:lstStyle/>
          <a:p>
            <a:pPr algn="ctr"/>
            <a:r>
              <a:rPr lang="en-US" sz="2400" dirty="0">
                <a:solidFill>
                  <a:schemeClr val="bg2"/>
                </a:solidFill>
                <a:latin typeface="+mj-lt"/>
              </a:rPr>
              <a:t>BUDGET ACTIVITY REPORT</a:t>
            </a:r>
          </a:p>
        </p:txBody>
      </p:sp>
      <p:sp>
        <p:nvSpPr>
          <p:cNvPr id="3" name="Rectangle 2"/>
          <p:cNvSpPr/>
          <p:nvPr/>
        </p:nvSpPr>
        <p:spPr>
          <a:xfrm>
            <a:off x="1444487" y="752784"/>
            <a:ext cx="9508435" cy="1384995"/>
          </a:xfrm>
          <a:prstGeom prst="rect">
            <a:avLst/>
          </a:prstGeom>
        </p:spPr>
        <p:txBody>
          <a:bodyPr wrap="square">
            <a:spAutoFit/>
          </a:bodyPr>
          <a:lstStyle/>
          <a:p>
            <a:r>
              <a:rPr lang="en-US" sz="1400" dirty="0">
                <a:solidFill>
                  <a:schemeClr val="bg1"/>
                </a:solidFill>
              </a:rPr>
              <a:t>The following screen shots will show you how to access the Budget Activity </a:t>
            </a:r>
            <a:r>
              <a:rPr lang="en-US" sz="1400" dirty="0" smtClean="0">
                <a:solidFill>
                  <a:schemeClr val="bg1"/>
                </a:solidFill>
              </a:rPr>
              <a:t>Report. The </a:t>
            </a:r>
            <a:r>
              <a:rPr lang="en-US" sz="1400" dirty="0">
                <a:solidFill>
                  <a:schemeClr val="bg1"/>
                </a:solidFill>
              </a:rPr>
              <a:t>Budget Activity Report will give you either a detailed version of your departmental budget or a summary version of your departmental budget depending on the amount of detail you wish to have at the time you run the report.</a:t>
            </a:r>
          </a:p>
          <a:p>
            <a:endParaRPr lang="en-US" sz="1400" dirty="0">
              <a:solidFill>
                <a:schemeClr val="bg1"/>
              </a:solidFill>
            </a:endParaRPr>
          </a:p>
          <a:p>
            <a:r>
              <a:rPr lang="en-US" sz="1400" dirty="0">
                <a:solidFill>
                  <a:schemeClr val="bg1"/>
                </a:solidFill>
              </a:rPr>
              <a:t>You will need to click on icon in the far upper right-hand corner of the panel which looks like a ‘diamond inside a circle’.  This will bring up your </a:t>
            </a:r>
            <a:r>
              <a:rPr lang="en-US" sz="1400" dirty="0" smtClean="0">
                <a:solidFill>
                  <a:schemeClr val="bg1"/>
                </a:solidFill>
              </a:rPr>
              <a:t>NavBar. Once </a:t>
            </a:r>
            <a:r>
              <a:rPr lang="en-US" sz="1400" dirty="0">
                <a:solidFill>
                  <a:schemeClr val="bg1"/>
                </a:solidFill>
              </a:rPr>
              <a:t>you have the NavBar pulled up, you will click on the Navigator link.</a:t>
            </a:r>
          </a:p>
        </p:txBody>
      </p:sp>
      <p:pic>
        <p:nvPicPr>
          <p:cNvPr id="4" name="Picture 3"/>
          <p:cNvPicPr>
            <a:picLocks noChangeAspect="1"/>
          </p:cNvPicPr>
          <p:nvPr/>
        </p:nvPicPr>
        <p:blipFill>
          <a:blip r:embed="rId2"/>
          <a:stretch>
            <a:fillRect/>
          </a:stretch>
        </p:blipFill>
        <p:spPr>
          <a:xfrm>
            <a:off x="1530626" y="2239617"/>
            <a:ext cx="9422296" cy="3836505"/>
          </a:xfrm>
          <a:prstGeom prst="rect">
            <a:avLst/>
          </a:prstGeom>
        </p:spPr>
      </p:pic>
      <p:sp>
        <p:nvSpPr>
          <p:cNvPr id="7" name="Slide Number Placeholder 6"/>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9412938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0870" y="110844"/>
            <a:ext cx="8719930" cy="338554"/>
          </a:xfrm>
          <a:prstGeom prst="rect">
            <a:avLst/>
          </a:prstGeom>
        </p:spPr>
        <p:txBody>
          <a:bodyPr wrap="square">
            <a:spAutoFit/>
          </a:bodyPr>
          <a:lstStyle/>
          <a:p>
            <a:r>
              <a:rPr lang="en-US" sz="1600" dirty="0">
                <a:solidFill>
                  <a:schemeClr val="bg1"/>
                </a:solidFill>
              </a:rPr>
              <a:t>BOR MENUS&gt;BOR GENERAL LEDGER&gt;BOR GL REPORTS&gt;BUDGET ACTIVITY REPORT</a:t>
            </a:r>
          </a:p>
        </p:txBody>
      </p:sp>
      <p:pic>
        <p:nvPicPr>
          <p:cNvPr id="3" name="Picture 2"/>
          <p:cNvPicPr>
            <a:picLocks noChangeAspect="1"/>
          </p:cNvPicPr>
          <p:nvPr/>
        </p:nvPicPr>
        <p:blipFill>
          <a:blip r:embed="rId2"/>
          <a:stretch>
            <a:fillRect/>
          </a:stretch>
        </p:blipFill>
        <p:spPr>
          <a:xfrm>
            <a:off x="1563757" y="616226"/>
            <a:ext cx="8647043" cy="5340626"/>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6046562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8226" y="185675"/>
            <a:ext cx="9369287" cy="1200329"/>
          </a:xfrm>
          <a:prstGeom prst="rect">
            <a:avLst/>
          </a:prstGeom>
        </p:spPr>
        <p:txBody>
          <a:bodyPr wrap="square">
            <a:spAutoFit/>
          </a:bodyPr>
          <a:lstStyle/>
          <a:p>
            <a:r>
              <a:rPr lang="en-US" dirty="0">
                <a:solidFill>
                  <a:schemeClr val="bg1"/>
                </a:solidFill>
              </a:rPr>
              <a:t>At this time, you can save this process as a favorite for future reference. </a:t>
            </a:r>
            <a:r>
              <a:rPr lang="en-US" dirty="0" smtClean="0">
                <a:solidFill>
                  <a:schemeClr val="bg1"/>
                </a:solidFill>
              </a:rPr>
              <a:t>You </a:t>
            </a:r>
            <a:r>
              <a:rPr lang="en-US" dirty="0">
                <a:solidFill>
                  <a:schemeClr val="bg1"/>
                </a:solidFill>
              </a:rPr>
              <a:t>just need to click on the icon that has 3 lines in the upper right-hand corner which has a drop-down menu. </a:t>
            </a:r>
            <a:r>
              <a:rPr lang="en-US" dirty="0" smtClean="0">
                <a:solidFill>
                  <a:schemeClr val="bg1"/>
                </a:solidFill>
              </a:rPr>
              <a:t>You </a:t>
            </a:r>
            <a:r>
              <a:rPr lang="en-US" dirty="0">
                <a:solidFill>
                  <a:schemeClr val="bg1"/>
                </a:solidFill>
              </a:rPr>
              <a:t>will click on Add to Favorites link at the top and enter a description before clicking OK.</a:t>
            </a:r>
          </a:p>
        </p:txBody>
      </p:sp>
      <p:pic>
        <p:nvPicPr>
          <p:cNvPr id="3" name="Picture 2"/>
          <p:cNvPicPr>
            <a:picLocks noChangeAspect="1"/>
          </p:cNvPicPr>
          <p:nvPr/>
        </p:nvPicPr>
        <p:blipFill>
          <a:blip r:embed="rId2"/>
          <a:stretch>
            <a:fillRect/>
          </a:stretch>
        </p:blipFill>
        <p:spPr>
          <a:xfrm>
            <a:off x="1444487" y="1497497"/>
            <a:ext cx="9216887" cy="4485860"/>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3288643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1513" y="165652"/>
            <a:ext cx="10628244" cy="4253948"/>
          </a:xfrm>
          <a:prstGeom prst="rect">
            <a:avLst/>
          </a:prstGeom>
        </p:spPr>
      </p:pic>
      <p:sp>
        <p:nvSpPr>
          <p:cNvPr id="3" name="Rectangle 2"/>
          <p:cNvSpPr/>
          <p:nvPr/>
        </p:nvSpPr>
        <p:spPr>
          <a:xfrm>
            <a:off x="841513" y="4691271"/>
            <a:ext cx="10628244" cy="923330"/>
          </a:xfrm>
          <a:prstGeom prst="rect">
            <a:avLst/>
          </a:prstGeom>
        </p:spPr>
        <p:txBody>
          <a:bodyPr wrap="square">
            <a:spAutoFit/>
          </a:bodyPr>
          <a:lstStyle/>
          <a:p>
            <a:r>
              <a:rPr lang="en-US" dirty="0">
                <a:solidFill>
                  <a:schemeClr val="bg1"/>
                </a:solidFill>
              </a:rPr>
              <a:t>Click on the tab for Add a New Value. </a:t>
            </a:r>
            <a:r>
              <a:rPr lang="en-US" dirty="0" smtClean="0">
                <a:solidFill>
                  <a:schemeClr val="bg1"/>
                </a:solidFill>
              </a:rPr>
              <a:t>You </a:t>
            </a:r>
            <a:r>
              <a:rPr lang="en-US" dirty="0">
                <a:solidFill>
                  <a:schemeClr val="bg1"/>
                </a:solidFill>
              </a:rPr>
              <a:t>can enter a Run Control ID that you will remember for this report such as Bud_Activity then click the Add button.  </a:t>
            </a:r>
          </a:p>
          <a:p>
            <a:r>
              <a:rPr lang="en-US" dirty="0">
                <a:solidFill>
                  <a:schemeClr val="bg1"/>
                </a:solidFill>
              </a:rPr>
              <a:t>	</a:t>
            </a:r>
            <a:r>
              <a:rPr lang="en-US" sz="1600" i="1" dirty="0">
                <a:solidFill>
                  <a:schemeClr val="bg1"/>
                </a:solidFill>
              </a:rPr>
              <a:t>Note: You can’t have any spaces, so you must use underscore in place of any space you wish.</a:t>
            </a:r>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8482671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8957" y="298174"/>
            <a:ext cx="9223513" cy="5618922"/>
          </a:xfrm>
          <a:prstGeom prst="rect">
            <a:avLst/>
          </a:prstGeom>
        </p:spPr>
      </p:pic>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0501991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4851" y="284922"/>
            <a:ext cx="8905461" cy="5638799"/>
          </a:xfrm>
          <a:prstGeom prst="rect">
            <a:avLst/>
          </a:prstGeom>
        </p:spPr>
      </p:pic>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5841173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2452" y="139293"/>
            <a:ext cx="8951844" cy="923330"/>
          </a:xfrm>
          <a:prstGeom prst="rect">
            <a:avLst/>
          </a:prstGeom>
        </p:spPr>
        <p:txBody>
          <a:bodyPr wrap="square">
            <a:spAutoFit/>
          </a:bodyPr>
          <a:lstStyle/>
          <a:p>
            <a:r>
              <a:rPr lang="en-US" dirty="0">
                <a:solidFill>
                  <a:schemeClr val="bg1"/>
                </a:solidFill>
              </a:rPr>
              <a:t>Once you have entered your departmental information, you can click on the Save button to save the parameters for the next time you access this report. Then you will need to click on the Run button at the top to initiate the process.</a:t>
            </a:r>
          </a:p>
        </p:txBody>
      </p:sp>
      <p:pic>
        <p:nvPicPr>
          <p:cNvPr id="3" name="Picture 2"/>
          <p:cNvPicPr>
            <a:picLocks noChangeAspect="1"/>
          </p:cNvPicPr>
          <p:nvPr/>
        </p:nvPicPr>
        <p:blipFill>
          <a:blip r:embed="rId2"/>
          <a:stretch>
            <a:fillRect/>
          </a:stretch>
        </p:blipFill>
        <p:spPr>
          <a:xfrm>
            <a:off x="1311965" y="1159565"/>
            <a:ext cx="8872331" cy="4883426"/>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8063687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3047"/>
            <a:ext cx="10972800" cy="390658"/>
          </a:xfrm>
        </p:spPr>
        <p:txBody>
          <a:bodyPr/>
          <a:lstStyle/>
          <a:p>
            <a:r>
              <a:rPr lang="en-US" sz="2400" dirty="0" smtClean="0">
                <a:solidFill>
                  <a:schemeClr val="bg2"/>
                </a:solidFill>
              </a:rPr>
              <a:t>REVENUE BUDGETS</a:t>
            </a:r>
            <a:endParaRPr lang="en-US" sz="2400" dirty="0">
              <a:solidFill>
                <a:schemeClr val="bg2"/>
              </a:solidFill>
            </a:endParaRPr>
          </a:p>
        </p:txBody>
      </p:sp>
      <p:sp>
        <p:nvSpPr>
          <p:cNvPr id="3" name="Content Placeholder 2"/>
          <p:cNvSpPr>
            <a:spLocks noGrp="1"/>
          </p:cNvSpPr>
          <p:nvPr>
            <p:ph idx="1"/>
          </p:nvPr>
        </p:nvSpPr>
        <p:spPr>
          <a:xfrm>
            <a:off x="609600" y="483705"/>
            <a:ext cx="10972800" cy="5573627"/>
          </a:xfrm>
        </p:spPr>
        <p:txBody>
          <a:bodyPr/>
          <a:lstStyle/>
          <a:p>
            <a:pPr marL="0" indent="0">
              <a:buNone/>
            </a:pPr>
            <a:r>
              <a:rPr lang="en-US" sz="1600" dirty="0"/>
              <a:t>If your department generates revenue, you can find the correct chart string associated with </a:t>
            </a:r>
            <a:r>
              <a:rPr lang="en-US" sz="1600" dirty="0" smtClean="0"/>
              <a:t>that revenue </a:t>
            </a:r>
            <a:r>
              <a:rPr lang="en-US" sz="1600" dirty="0"/>
              <a:t>account at the following link</a:t>
            </a:r>
            <a:r>
              <a:rPr lang="en-US" sz="1600" dirty="0" smtClean="0"/>
              <a:t>: </a:t>
            </a:r>
            <a:r>
              <a:rPr lang="en-US" sz="1600" dirty="0" smtClean="0">
                <a:hlinkClick r:id="rId2"/>
              </a:rPr>
              <a:t>https</a:t>
            </a:r>
            <a:r>
              <a:rPr lang="en-US" sz="1600" dirty="0">
                <a:hlinkClick r:id="rId2"/>
              </a:rPr>
              <a:t>://clayton.edu/budget/accounts</a:t>
            </a:r>
            <a:r>
              <a:rPr lang="en-US" sz="1600" dirty="0" smtClean="0"/>
              <a:t>. </a:t>
            </a:r>
            <a:r>
              <a:rPr lang="en-US" sz="1600" dirty="0"/>
              <a:t>The </a:t>
            </a:r>
            <a:r>
              <a:rPr lang="en-US" sz="1600" dirty="0" smtClean="0"/>
              <a:t>departmental budgets </a:t>
            </a:r>
            <a:r>
              <a:rPr lang="en-US" sz="1600" dirty="0"/>
              <a:t>that are directly related to revenue are established at the beginning of the year based on </a:t>
            </a:r>
            <a:r>
              <a:rPr lang="en-US" sz="1600" dirty="0" smtClean="0"/>
              <a:t>an estimate </a:t>
            </a:r>
            <a:r>
              <a:rPr lang="en-US" sz="1600" dirty="0"/>
              <a:t>of how much we anticipate collecting. These estimates are provided to the Budget </a:t>
            </a:r>
            <a:r>
              <a:rPr lang="en-US" sz="1600" dirty="0" smtClean="0"/>
              <a:t>Office either </a:t>
            </a:r>
            <a:r>
              <a:rPr lang="en-US" sz="1600" dirty="0"/>
              <a:t>by the fee manager or in the case of some fees such as course fees and application fees these </a:t>
            </a:r>
            <a:r>
              <a:rPr lang="en-US" sz="1600" dirty="0" smtClean="0"/>
              <a:t>are provided </a:t>
            </a:r>
            <a:r>
              <a:rPr lang="en-US" sz="1600" dirty="0"/>
              <a:t>by the Provost Office. The original budget is created using these estimates. The Budget </a:t>
            </a:r>
            <a:r>
              <a:rPr lang="en-US" sz="1600" dirty="0" smtClean="0"/>
              <a:t>Office performs </a:t>
            </a:r>
            <a:r>
              <a:rPr lang="en-US" sz="1600" dirty="0"/>
              <a:t>a revenue analysis on a quarterly basis to determine if any of these revenue accounts </a:t>
            </a:r>
            <a:r>
              <a:rPr lang="en-US" sz="1600" dirty="0" smtClean="0"/>
              <a:t>have exceeded </a:t>
            </a:r>
            <a:r>
              <a:rPr lang="en-US" sz="1600" dirty="0"/>
              <a:t>their estimate. The Budget Office will contact those departments and let them know that </a:t>
            </a:r>
            <a:r>
              <a:rPr lang="en-US" sz="1600" dirty="0" smtClean="0"/>
              <a:t>a budget </a:t>
            </a:r>
            <a:r>
              <a:rPr lang="en-US" sz="1600" dirty="0"/>
              <a:t>amendment will occur to reflect the new budget. However, if at any time during the fiscal </a:t>
            </a:r>
            <a:r>
              <a:rPr lang="en-US" sz="1600" dirty="0" smtClean="0"/>
              <a:t>year you </a:t>
            </a:r>
            <a:r>
              <a:rPr lang="en-US" sz="1600" dirty="0"/>
              <a:t>notice that your revenue collected has exceeded the estimate, you can contact the Budget Office</a:t>
            </a:r>
            <a:r>
              <a:rPr lang="en-US" sz="1600" dirty="0" smtClean="0"/>
              <a:t>. The </a:t>
            </a:r>
            <a:r>
              <a:rPr lang="en-US" sz="1600" dirty="0"/>
              <a:t>Budget Office will then amend the budget to reflect the actual amount of revenue collected</a:t>
            </a:r>
            <a:r>
              <a:rPr lang="en-US" sz="1600" dirty="0" smtClean="0"/>
              <a:t>. </a:t>
            </a:r>
          </a:p>
          <a:p>
            <a:pPr marL="0" indent="0">
              <a:buNone/>
            </a:pPr>
            <a:endParaRPr lang="en-US" sz="1600" dirty="0"/>
          </a:p>
          <a:p>
            <a:pPr marL="0" indent="0">
              <a:buNone/>
            </a:pPr>
            <a:r>
              <a:rPr lang="en-US" sz="1600" dirty="0"/>
              <a:t>Departments that have budgets directly related to revenue must operate differently than the </a:t>
            </a:r>
            <a:r>
              <a:rPr lang="en-US" sz="1600" dirty="0" smtClean="0"/>
              <a:t>other departments </a:t>
            </a:r>
            <a:r>
              <a:rPr lang="en-US" sz="1600" dirty="0"/>
              <a:t>that are allocated a certain amount from the University. These revenue </a:t>
            </a:r>
            <a:r>
              <a:rPr lang="en-US" sz="1600" dirty="0" smtClean="0"/>
              <a:t>related departments </a:t>
            </a:r>
            <a:r>
              <a:rPr lang="en-US" sz="1600" dirty="0"/>
              <a:t>can only spend up to the amount that you collect. Even if the budget amount </a:t>
            </a:r>
            <a:r>
              <a:rPr lang="en-US" sz="1600" dirty="0" smtClean="0"/>
              <a:t>indicates that </a:t>
            </a:r>
            <a:r>
              <a:rPr lang="en-US" sz="1600" dirty="0"/>
              <a:t>you still have funds remaining in your account, you cannot use those funds until you collect </a:t>
            </a:r>
            <a:r>
              <a:rPr lang="en-US" sz="1600" dirty="0" smtClean="0"/>
              <a:t>the funds </a:t>
            </a:r>
            <a:r>
              <a:rPr lang="en-US" sz="1600" dirty="0"/>
              <a:t>to cover it</a:t>
            </a:r>
            <a:r>
              <a:rPr lang="en-US" sz="1600" dirty="0" smtClean="0"/>
              <a:t>.</a:t>
            </a:r>
          </a:p>
          <a:p>
            <a:pPr marL="0" indent="0">
              <a:buNone/>
            </a:pPr>
            <a:endParaRPr lang="en-US" sz="1600" dirty="0"/>
          </a:p>
          <a:p>
            <a:pPr marL="0" indent="0">
              <a:buNone/>
            </a:pPr>
            <a:r>
              <a:rPr lang="en-US" sz="1600" dirty="0"/>
              <a:t>In order to perform an analysis of the amount you still have available to spend, you can run a </a:t>
            </a:r>
            <a:r>
              <a:rPr lang="en-US" sz="1600" dirty="0" smtClean="0"/>
              <a:t>Ledger History </a:t>
            </a:r>
            <a:r>
              <a:rPr lang="en-US" sz="1600" dirty="0"/>
              <a:t>Report with instructions and screen prints located at the following link</a:t>
            </a:r>
            <a:r>
              <a:rPr lang="en-US" sz="1600" dirty="0" smtClean="0"/>
              <a:t>: </a:t>
            </a:r>
            <a:r>
              <a:rPr lang="en-US" sz="1600" dirty="0">
                <a:hlinkClick r:id="rId3"/>
              </a:rPr>
              <a:t>https://</a:t>
            </a:r>
            <a:r>
              <a:rPr lang="en-US" sz="1600" dirty="0" smtClean="0">
                <a:hlinkClick r:id="rId3"/>
              </a:rPr>
              <a:t>clayton.edu/budget/budget-managers</a:t>
            </a:r>
            <a:r>
              <a:rPr lang="en-US" sz="1600" dirty="0"/>
              <a:t>. This report compares revenue collected and </a:t>
            </a:r>
            <a:r>
              <a:rPr lang="en-US" sz="1600" dirty="0" smtClean="0"/>
              <a:t>funds spent </a:t>
            </a:r>
            <a:r>
              <a:rPr lang="en-US" sz="1600" dirty="0"/>
              <a:t>to provide you with the balance of funds you have available.</a:t>
            </a:r>
          </a:p>
        </p:txBody>
      </p:sp>
      <p:sp>
        <p:nvSpPr>
          <p:cNvPr id="6" name="Slide Number Placeholder 5"/>
          <p:cNvSpPr>
            <a:spLocks noGrp="1"/>
          </p:cNvSpPr>
          <p:nvPr>
            <p:ph type="sldNum" sz="quarter" idx="12"/>
          </p:nvPr>
        </p:nvSpPr>
        <p:spPr/>
        <p:txBody>
          <a:bodyPr/>
          <a:lstStyle/>
          <a:p>
            <a:r>
              <a:rPr lang="en-US" dirty="0" smtClean="0">
                <a:solidFill>
                  <a:schemeClr val="bg2"/>
                </a:solidFill>
              </a:rPr>
              <a:t>6</a:t>
            </a:r>
            <a:endParaRPr lang="en-US" dirty="0">
              <a:solidFill>
                <a:schemeClr val="bg2"/>
              </a:solidFill>
            </a:endParaRPr>
          </a:p>
        </p:txBody>
      </p:sp>
    </p:spTree>
    <p:extLst>
      <p:ext uri="{BB962C8B-B14F-4D97-AF65-F5344CB8AC3E}">
        <p14:creationId xmlns:p14="http://schemas.microsoft.com/office/powerpoint/2010/main" val="19331292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599" y="218157"/>
            <a:ext cx="9375913" cy="923330"/>
          </a:xfrm>
          <a:prstGeom prst="rect">
            <a:avLst/>
          </a:prstGeom>
        </p:spPr>
        <p:txBody>
          <a:bodyPr wrap="square">
            <a:spAutoFit/>
          </a:bodyPr>
          <a:lstStyle/>
          <a:p>
            <a:r>
              <a:rPr lang="en-US" dirty="0">
                <a:solidFill>
                  <a:schemeClr val="bg1"/>
                </a:solidFill>
              </a:rPr>
              <a:t>When the Process Scheduler Request screen appears, you only have the one option Budget Activity Reports which should already be preselected. </a:t>
            </a:r>
            <a:r>
              <a:rPr lang="en-US" dirty="0" smtClean="0">
                <a:solidFill>
                  <a:schemeClr val="bg1"/>
                </a:solidFill>
              </a:rPr>
              <a:t>You </a:t>
            </a:r>
            <a:r>
              <a:rPr lang="en-US" dirty="0">
                <a:solidFill>
                  <a:schemeClr val="bg1"/>
                </a:solidFill>
              </a:rPr>
              <a:t>will just click OK to process the report.</a:t>
            </a:r>
          </a:p>
        </p:txBody>
      </p:sp>
      <p:pic>
        <p:nvPicPr>
          <p:cNvPr id="3" name="Picture 2"/>
          <p:cNvPicPr>
            <a:picLocks noChangeAspect="1"/>
          </p:cNvPicPr>
          <p:nvPr/>
        </p:nvPicPr>
        <p:blipFill>
          <a:blip r:embed="rId2"/>
          <a:stretch>
            <a:fillRect/>
          </a:stretch>
        </p:blipFill>
        <p:spPr>
          <a:xfrm>
            <a:off x="1497496" y="1322649"/>
            <a:ext cx="9051234" cy="4687212"/>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1218440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3303" y="159820"/>
            <a:ext cx="9322905" cy="1200329"/>
          </a:xfrm>
          <a:prstGeom prst="rect">
            <a:avLst/>
          </a:prstGeom>
        </p:spPr>
        <p:txBody>
          <a:bodyPr wrap="square">
            <a:spAutoFit/>
          </a:bodyPr>
          <a:lstStyle/>
          <a:p>
            <a:r>
              <a:rPr lang="en-US" dirty="0">
                <a:solidFill>
                  <a:schemeClr val="bg1"/>
                </a:solidFill>
              </a:rPr>
              <a:t>After clicking on OK, it will take you back to the report format screen. </a:t>
            </a:r>
            <a:r>
              <a:rPr lang="en-US" dirty="0" smtClean="0">
                <a:solidFill>
                  <a:schemeClr val="bg1"/>
                </a:solidFill>
              </a:rPr>
              <a:t>You </a:t>
            </a:r>
            <a:r>
              <a:rPr lang="en-US" dirty="0">
                <a:solidFill>
                  <a:schemeClr val="bg1"/>
                </a:solidFill>
              </a:rPr>
              <a:t>will notice a Process Instance number just under the Run button at the top of the page. </a:t>
            </a:r>
            <a:r>
              <a:rPr lang="en-US" dirty="0" smtClean="0">
                <a:solidFill>
                  <a:schemeClr val="bg1"/>
                </a:solidFill>
              </a:rPr>
              <a:t>You </a:t>
            </a:r>
            <a:r>
              <a:rPr lang="en-US" dirty="0">
                <a:solidFill>
                  <a:schemeClr val="bg1"/>
                </a:solidFill>
              </a:rPr>
              <a:t>need to make a note of this Process Instance number that will be used in the next section of the process. </a:t>
            </a:r>
            <a:r>
              <a:rPr lang="en-US" dirty="0" smtClean="0">
                <a:solidFill>
                  <a:schemeClr val="bg1"/>
                </a:solidFill>
              </a:rPr>
              <a:t>At </a:t>
            </a:r>
            <a:r>
              <a:rPr lang="en-US" dirty="0">
                <a:solidFill>
                  <a:schemeClr val="bg1"/>
                </a:solidFill>
              </a:rPr>
              <a:t>this time, you will click on the </a:t>
            </a:r>
            <a:r>
              <a:rPr lang="en-US" u="sng" dirty="0">
                <a:solidFill>
                  <a:schemeClr val="bg1"/>
                </a:solidFill>
              </a:rPr>
              <a:t>Process Monitor</a:t>
            </a:r>
            <a:r>
              <a:rPr lang="en-US" dirty="0">
                <a:solidFill>
                  <a:schemeClr val="bg1"/>
                </a:solidFill>
              </a:rPr>
              <a:t> link.</a:t>
            </a:r>
          </a:p>
        </p:txBody>
      </p:sp>
      <p:pic>
        <p:nvPicPr>
          <p:cNvPr id="3" name="Picture 2"/>
          <p:cNvPicPr>
            <a:picLocks noChangeAspect="1"/>
          </p:cNvPicPr>
          <p:nvPr/>
        </p:nvPicPr>
        <p:blipFill>
          <a:blip r:embed="rId2"/>
          <a:stretch>
            <a:fillRect/>
          </a:stretch>
        </p:blipFill>
        <p:spPr>
          <a:xfrm>
            <a:off x="1093303" y="1543878"/>
            <a:ext cx="9243393" cy="4393096"/>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5056138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1722" y="145271"/>
            <a:ext cx="8806069" cy="923330"/>
          </a:xfrm>
          <a:prstGeom prst="rect">
            <a:avLst/>
          </a:prstGeom>
        </p:spPr>
        <p:txBody>
          <a:bodyPr wrap="square">
            <a:spAutoFit/>
          </a:bodyPr>
          <a:lstStyle/>
          <a:p>
            <a:r>
              <a:rPr lang="en-US" dirty="0">
                <a:solidFill>
                  <a:schemeClr val="bg1"/>
                </a:solidFill>
              </a:rPr>
              <a:t>If, at this time the </a:t>
            </a:r>
            <a:r>
              <a:rPr lang="en-US" u="sng" dirty="0">
                <a:solidFill>
                  <a:schemeClr val="bg1"/>
                </a:solidFill>
              </a:rPr>
              <a:t>Run Status</a:t>
            </a:r>
            <a:r>
              <a:rPr lang="en-US" dirty="0">
                <a:solidFill>
                  <a:schemeClr val="bg1"/>
                </a:solidFill>
              </a:rPr>
              <a:t> on your Process Instance doesn’t show as Success or </a:t>
            </a:r>
            <a:r>
              <a:rPr lang="en-US" u="sng" dirty="0">
                <a:solidFill>
                  <a:schemeClr val="bg1"/>
                </a:solidFill>
              </a:rPr>
              <a:t>Distribution Status</a:t>
            </a:r>
            <a:r>
              <a:rPr lang="en-US" dirty="0">
                <a:solidFill>
                  <a:schemeClr val="bg1"/>
                </a:solidFill>
              </a:rPr>
              <a:t> doesn’t show as Posted, you will need to click on the Refresh button at the top until it reaches this status.</a:t>
            </a:r>
          </a:p>
        </p:txBody>
      </p:sp>
      <p:pic>
        <p:nvPicPr>
          <p:cNvPr id="3" name="Picture 2"/>
          <p:cNvPicPr>
            <a:picLocks noChangeAspect="1"/>
          </p:cNvPicPr>
          <p:nvPr/>
        </p:nvPicPr>
        <p:blipFill>
          <a:blip r:embed="rId2"/>
          <a:stretch>
            <a:fillRect/>
          </a:stretch>
        </p:blipFill>
        <p:spPr>
          <a:xfrm>
            <a:off x="1417983" y="1219200"/>
            <a:ext cx="8865704" cy="4744278"/>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582369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6191" y="284923"/>
            <a:ext cx="8951844" cy="5632174"/>
          </a:xfrm>
          <a:prstGeom prst="rect">
            <a:avLst/>
          </a:prstGeom>
        </p:spPr>
      </p:pic>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5208808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8835" y="151248"/>
            <a:ext cx="8819322" cy="646331"/>
          </a:xfrm>
          <a:prstGeom prst="rect">
            <a:avLst/>
          </a:prstGeom>
        </p:spPr>
        <p:txBody>
          <a:bodyPr wrap="square">
            <a:spAutoFit/>
          </a:bodyPr>
          <a:lstStyle/>
          <a:p>
            <a:r>
              <a:rPr lang="en-US" dirty="0">
                <a:solidFill>
                  <a:schemeClr val="bg1"/>
                </a:solidFill>
              </a:rPr>
              <a:t>To access the report that you just ran, you will need to click on the </a:t>
            </a:r>
            <a:r>
              <a:rPr lang="en-US" u="sng" dirty="0">
                <a:solidFill>
                  <a:schemeClr val="bg1"/>
                </a:solidFill>
              </a:rPr>
              <a:t>Details</a:t>
            </a:r>
            <a:r>
              <a:rPr lang="en-US" dirty="0">
                <a:solidFill>
                  <a:schemeClr val="bg1"/>
                </a:solidFill>
              </a:rPr>
              <a:t> link in the line for your Process Instance number.</a:t>
            </a:r>
          </a:p>
        </p:txBody>
      </p:sp>
      <p:pic>
        <p:nvPicPr>
          <p:cNvPr id="3" name="Picture 2"/>
          <p:cNvPicPr>
            <a:picLocks noChangeAspect="1"/>
          </p:cNvPicPr>
          <p:nvPr/>
        </p:nvPicPr>
        <p:blipFill>
          <a:blip r:embed="rId2"/>
          <a:stretch>
            <a:fillRect/>
          </a:stretch>
        </p:blipFill>
        <p:spPr>
          <a:xfrm>
            <a:off x="1345096" y="887896"/>
            <a:ext cx="8991600" cy="5015947"/>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8502559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5461" y="150600"/>
            <a:ext cx="9117496" cy="369332"/>
          </a:xfrm>
          <a:prstGeom prst="rect">
            <a:avLst/>
          </a:prstGeom>
        </p:spPr>
        <p:txBody>
          <a:bodyPr wrap="square">
            <a:spAutoFit/>
          </a:bodyPr>
          <a:lstStyle/>
          <a:p>
            <a:r>
              <a:rPr lang="en-US" dirty="0">
                <a:solidFill>
                  <a:schemeClr val="bg1"/>
                </a:solidFill>
              </a:rPr>
              <a:t>Then from the Process Detail screen, you will click on the link </a:t>
            </a:r>
            <a:r>
              <a:rPr lang="en-US" u="sng" dirty="0">
                <a:solidFill>
                  <a:schemeClr val="bg1"/>
                </a:solidFill>
              </a:rPr>
              <a:t>View Log/Trace</a:t>
            </a:r>
            <a:r>
              <a:rPr lang="en-US" dirty="0">
                <a:solidFill>
                  <a:schemeClr val="bg1"/>
                </a:solidFill>
              </a:rPr>
              <a:t>.</a:t>
            </a:r>
          </a:p>
        </p:txBody>
      </p:sp>
      <p:pic>
        <p:nvPicPr>
          <p:cNvPr id="3" name="Picture 2"/>
          <p:cNvPicPr>
            <a:picLocks noChangeAspect="1"/>
          </p:cNvPicPr>
          <p:nvPr/>
        </p:nvPicPr>
        <p:blipFill>
          <a:blip r:embed="rId2"/>
          <a:stretch>
            <a:fillRect/>
          </a:stretch>
        </p:blipFill>
        <p:spPr>
          <a:xfrm>
            <a:off x="1371600" y="629479"/>
            <a:ext cx="8872330" cy="5274364"/>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4259011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4887" y="178402"/>
            <a:ext cx="10217426" cy="923330"/>
          </a:xfrm>
          <a:prstGeom prst="rect">
            <a:avLst/>
          </a:prstGeom>
        </p:spPr>
        <p:txBody>
          <a:bodyPr wrap="square">
            <a:spAutoFit/>
          </a:bodyPr>
          <a:lstStyle/>
          <a:p>
            <a:r>
              <a:rPr lang="en-US" dirty="0">
                <a:solidFill>
                  <a:schemeClr val="bg1"/>
                </a:solidFill>
              </a:rPr>
              <a:t>From the </a:t>
            </a:r>
            <a:r>
              <a:rPr lang="en-US" u="sng" dirty="0">
                <a:solidFill>
                  <a:schemeClr val="bg1"/>
                </a:solidFill>
              </a:rPr>
              <a:t>View Log/Trace</a:t>
            </a:r>
            <a:r>
              <a:rPr lang="en-US" dirty="0">
                <a:solidFill>
                  <a:schemeClr val="bg1"/>
                </a:solidFill>
              </a:rPr>
              <a:t> screen, you will click on the link for the </a:t>
            </a:r>
            <a:r>
              <a:rPr lang="en-US" u="sng" dirty="0">
                <a:solidFill>
                  <a:schemeClr val="bg1"/>
                </a:solidFill>
              </a:rPr>
              <a:t>PDF file</a:t>
            </a:r>
            <a:r>
              <a:rPr lang="en-US" dirty="0">
                <a:solidFill>
                  <a:schemeClr val="bg1"/>
                </a:solidFill>
              </a:rPr>
              <a:t> in the File </a:t>
            </a:r>
            <a:r>
              <a:rPr lang="en-US" dirty="0" smtClean="0">
                <a:solidFill>
                  <a:schemeClr val="bg1"/>
                </a:solidFill>
              </a:rPr>
              <a:t>List. This </a:t>
            </a:r>
            <a:r>
              <a:rPr lang="en-US" dirty="0">
                <a:solidFill>
                  <a:schemeClr val="bg1"/>
                </a:solidFill>
              </a:rPr>
              <a:t>will bring up the Budget Activity Report that you just ran. </a:t>
            </a:r>
            <a:r>
              <a:rPr lang="en-US" dirty="0" smtClean="0">
                <a:solidFill>
                  <a:schemeClr val="bg1"/>
                </a:solidFill>
              </a:rPr>
              <a:t>You </a:t>
            </a:r>
            <a:r>
              <a:rPr lang="en-US" dirty="0">
                <a:solidFill>
                  <a:schemeClr val="bg1"/>
                </a:solidFill>
              </a:rPr>
              <a:t>can then either Save As or Print the report.</a:t>
            </a:r>
          </a:p>
        </p:txBody>
      </p:sp>
      <p:pic>
        <p:nvPicPr>
          <p:cNvPr id="4" name="Picture 3"/>
          <p:cNvPicPr>
            <a:picLocks noChangeAspect="1"/>
          </p:cNvPicPr>
          <p:nvPr/>
        </p:nvPicPr>
        <p:blipFill>
          <a:blip r:embed="rId2"/>
          <a:stretch>
            <a:fillRect/>
          </a:stretch>
        </p:blipFill>
        <p:spPr>
          <a:xfrm>
            <a:off x="901148" y="1166190"/>
            <a:ext cx="10012018" cy="4870175"/>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7295364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3913" y="163167"/>
            <a:ext cx="9833113" cy="5866572"/>
          </a:xfrm>
          <a:prstGeom prst="rect">
            <a:avLst/>
          </a:prstGeom>
        </p:spPr>
      </p:pic>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06355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4975" y="123445"/>
            <a:ext cx="9104242" cy="461665"/>
          </a:xfrm>
          <a:prstGeom prst="rect">
            <a:avLst/>
          </a:prstGeom>
        </p:spPr>
        <p:txBody>
          <a:bodyPr wrap="square">
            <a:spAutoFit/>
          </a:bodyPr>
          <a:lstStyle/>
          <a:p>
            <a:pPr algn="ctr"/>
            <a:r>
              <a:rPr lang="en-US" sz="2400" dirty="0">
                <a:solidFill>
                  <a:schemeClr val="bg2"/>
                </a:solidFill>
                <a:latin typeface="+mj-lt"/>
              </a:rPr>
              <a:t>REVENUE SUMMARY</a:t>
            </a:r>
          </a:p>
        </p:txBody>
      </p:sp>
      <p:sp>
        <p:nvSpPr>
          <p:cNvPr id="3" name="Rectangle 2"/>
          <p:cNvSpPr/>
          <p:nvPr/>
        </p:nvSpPr>
        <p:spPr>
          <a:xfrm>
            <a:off x="1133061" y="658722"/>
            <a:ext cx="9336156" cy="1169551"/>
          </a:xfrm>
          <a:prstGeom prst="rect">
            <a:avLst/>
          </a:prstGeom>
        </p:spPr>
        <p:txBody>
          <a:bodyPr wrap="square">
            <a:spAutoFit/>
          </a:bodyPr>
          <a:lstStyle/>
          <a:p>
            <a:r>
              <a:rPr lang="en-US" sz="1400" dirty="0">
                <a:solidFill>
                  <a:schemeClr val="bg1"/>
                </a:solidFill>
              </a:rPr>
              <a:t>The following screen shots will show you how to access the Revenue Summary Report. </a:t>
            </a:r>
            <a:r>
              <a:rPr lang="en-US" sz="1400" dirty="0" smtClean="0">
                <a:solidFill>
                  <a:schemeClr val="bg1"/>
                </a:solidFill>
              </a:rPr>
              <a:t>This </a:t>
            </a:r>
            <a:r>
              <a:rPr lang="en-US" sz="1400" dirty="0">
                <a:solidFill>
                  <a:schemeClr val="bg1"/>
                </a:solidFill>
              </a:rPr>
              <a:t>report will give you a quick look at the summary of your revenue associated with your area.</a:t>
            </a:r>
          </a:p>
          <a:p>
            <a:endParaRPr lang="en-US" sz="1400" dirty="0">
              <a:solidFill>
                <a:schemeClr val="bg1"/>
              </a:solidFill>
            </a:endParaRPr>
          </a:p>
          <a:p>
            <a:r>
              <a:rPr lang="en-US" sz="1400" dirty="0">
                <a:solidFill>
                  <a:schemeClr val="bg1"/>
                </a:solidFill>
              </a:rPr>
              <a:t>You will need to click on icon in the far upper right-hand corner of the panel which looks like a ‘diamond inside a circle’. </a:t>
            </a:r>
            <a:r>
              <a:rPr lang="en-US" sz="1400" dirty="0" smtClean="0">
                <a:solidFill>
                  <a:schemeClr val="bg1"/>
                </a:solidFill>
              </a:rPr>
              <a:t>This </a:t>
            </a:r>
            <a:r>
              <a:rPr lang="en-US" sz="1400" dirty="0">
                <a:solidFill>
                  <a:schemeClr val="bg1"/>
                </a:solidFill>
              </a:rPr>
              <a:t>will bring up your NavBar.  Once you have the NavBar pulled up, you will click on the Navigator link.</a:t>
            </a:r>
          </a:p>
        </p:txBody>
      </p:sp>
      <p:pic>
        <p:nvPicPr>
          <p:cNvPr id="4" name="Picture 3"/>
          <p:cNvPicPr>
            <a:picLocks noChangeAspect="1"/>
          </p:cNvPicPr>
          <p:nvPr/>
        </p:nvPicPr>
        <p:blipFill>
          <a:blip r:embed="rId2"/>
          <a:stretch>
            <a:fillRect/>
          </a:stretch>
        </p:blipFill>
        <p:spPr>
          <a:xfrm>
            <a:off x="1212574" y="1828273"/>
            <a:ext cx="9150626" cy="4247849"/>
          </a:xfrm>
          <a:prstGeom prst="rect">
            <a:avLst/>
          </a:prstGeom>
        </p:spPr>
      </p:pic>
      <p:sp>
        <p:nvSpPr>
          <p:cNvPr id="7" name="Slide Number Placeholder 6"/>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61067146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5947" y="196983"/>
            <a:ext cx="8898835" cy="338554"/>
          </a:xfrm>
          <a:prstGeom prst="rect">
            <a:avLst/>
          </a:prstGeom>
        </p:spPr>
        <p:txBody>
          <a:bodyPr wrap="square">
            <a:spAutoFit/>
          </a:bodyPr>
          <a:lstStyle/>
          <a:p>
            <a:r>
              <a:rPr lang="en-US" sz="1600" dirty="0">
                <a:solidFill>
                  <a:schemeClr val="bg1"/>
                </a:solidFill>
              </a:rPr>
              <a:t>BOR MENUS&gt;BOR GENERAL LEDGER&gt;BOR GL REPORTS&gt;REVENUE SUMMARY REPORT</a:t>
            </a:r>
          </a:p>
        </p:txBody>
      </p:sp>
      <p:pic>
        <p:nvPicPr>
          <p:cNvPr id="3" name="Picture 2"/>
          <p:cNvPicPr>
            <a:picLocks noChangeAspect="1"/>
          </p:cNvPicPr>
          <p:nvPr/>
        </p:nvPicPr>
        <p:blipFill>
          <a:blip r:embed="rId2"/>
          <a:stretch>
            <a:fillRect/>
          </a:stretch>
        </p:blipFill>
        <p:spPr>
          <a:xfrm>
            <a:off x="1278835" y="715617"/>
            <a:ext cx="8825947" cy="5221357"/>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7384110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2925"/>
            <a:ext cx="10972800" cy="443667"/>
          </a:xfrm>
        </p:spPr>
        <p:txBody>
          <a:bodyPr/>
          <a:lstStyle/>
          <a:p>
            <a:r>
              <a:rPr lang="en-US" sz="2400" b="1" dirty="0"/>
              <a:t>BUDGET STATUS- APPROP (APPROPRIATION) STATUS</a:t>
            </a:r>
            <a:endParaRPr lang="en-US" sz="2400" dirty="0"/>
          </a:p>
        </p:txBody>
      </p:sp>
      <p:sp>
        <p:nvSpPr>
          <p:cNvPr id="3" name="Content Placeholder 2"/>
          <p:cNvSpPr>
            <a:spLocks noGrp="1"/>
          </p:cNvSpPr>
          <p:nvPr>
            <p:ph idx="1"/>
          </p:nvPr>
        </p:nvSpPr>
        <p:spPr>
          <a:xfrm>
            <a:off x="609600" y="556592"/>
            <a:ext cx="10972800" cy="5606758"/>
          </a:xfrm>
        </p:spPr>
        <p:txBody>
          <a:bodyPr/>
          <a:lstStyle/>
          <a:p>
            <a:pPr marL="0" indent="0">
              <a:buNone/>
            </a:pPr>
            <a:r>
              <a:rPr lang="en-US" sz="1400" dirty="0"/>
              <a:t>The following screen shots will show you how to access the Budget Status Report for </a:t>
            </a:r>
            <a:r>
              <a:rPr lang="en-US" sz="1400" dirty="0" smtClean="0"/>
              <a:t>APPROP summary</a:t>
            </a:r>
            <a:r>
              <a:rPr lang="en-US" sz="1400" dirty="0"/>
              <a:t>. This report will give you a quick look at the summary of your budget based on </a:t>
            </a:r>
            <a:r>
              <a:rPr lang="en-US" sz="1400" dirty="0" smtClean="0"/>
              <a:t>the Appropriation </a:t>
            </a:r>
            <a:r>
              <a:rPr lang="en-US" sz="1400" dirty="0"/>
              <a:t>levels (500000-Personal Services; 600000-Travel; 700000-OS&amp;E; 800000-Equipment).</a:t>
            </a:r>
          </a:p>
          <a:p>
            <a:pPr marL="0" indent="0">
              <a:buNone/>
            </a:pPr>
            <a:endParaRPr lang="en-US" sz="1400" dirty="0" smtClean="0"/>
          </a:p>
          <a:p>
            <a:pPr marL="0" indent="0">
              <a:buNone/>
            </a:pPr>
            <a:r>
              <a:rPr lang="en-US" sz="1400" dirty="0" smtClean="0"/>
              <a:t>You </a:t>
            </a:r>
            <a:r>
              <a:rPr lang="en-US" sz="1400" dirty="0"/>
              <a:t>will need to click on icon in the far upper right-hand corner of the panel which looks like </a:t>
            </a:r>
            <a:r>
              <a:rPr lang="en-US" sz="1400" dirty="0" smtClean="0"/>
              <a:t>a ‘</a:t>
            </a:r>
            <a:r>
              <a:rPr lang="en-US" sz="1400" dirty="0"/>
              <a:t>diamond inside a circle’. This will bring up your NavBar. Once you have the NavBar pulled up, </a:t>
            </a:r>
            <a:r>
              <a:rPr lang="en-US" sz="1400" dirty="0" smtClean="0"/>
              <a:t>you will </a:t>
            </a:r>
            <a:r>
              <a:rPr lang="en-US" sz="1400" dirty="0"/>
              <a:t>click on the Navigator link</a:t>
            </a:r>
            <a:r>
              <a:rPr lang="en-US" sz="1400" dirty="0" smtClean="0"/>
              <a:t>.</a:t>
            </a:r>
          </a:p>
          <a:p>
            <a:pPr marL="0" indent="0">
              <a:buNone/>
            </a:pPr>
            <a:endParaRPr lang="en-US" sz="1200" dirty="0"/>
          </a:p>
          <a:p>
            <a:pPr marL="0" indent="0">
              <a:buNone/>
            </a:pPr>
            <a:endParaRPr lang="en-US" sz="1200" dirty="0"/>
          </a:p>
        </p:txBody>
      </p:sp>
      <p:pic>
        <p:nvPicPr>
          <p:cNvPr id="6" name="Picture 5"/>
          <p:cNvPicPr>
            <a:picLocks noChangeAspect="1"/>
          </p:cNvPicPr>
          <p:nvPr/>
        </p:nvPicPr>
        <p:blipFill>
          <a:blip r:embed="rId2"/>
          <a:stretch>
            <a:fillRect/>
          </a:stretch>
        </p:blipFill>
        <p:spPr>
          <a:xfrm>
            <a:off x="675861" y="2034209"/>
            <a:ext cx="10780643" cy="4008782"/>
          </a:xfrm>
          <a:prstGeom prst="rect">
            <a:avLst/>
          </a:prstGeom>
        </p:spPr>
      </p:pic>
      <p:sp>
        <p:nvSpPr>
          <p:cNvPr id="7" name="Slide Number Placeholder 6"/>
          <p:cNvSpPr>
            <a:spLocks noGrp="1"/>
          </p:cNvSpPr>
          <p:nvPr>
            <p:ph type="sldNum" sz="quarter" idx="12"/>
          </p:nvPr>
        </p:nvSpPr>
        <p:spPr/>
        <p:txBody>
          <a:bodyPr/>
          <a:lstStyle/>
          <a:p>
            <a:r>
              <a:rPr lang="en-US" dirty="0" smtClean="0">
                <a:solidFill>
                  <a:schemeClr val="bg2"/>
                </a:solidFill>
              </a:rPr>
              <a:t>7</a:t>
            </a:r>
            <a:endParaRPr lang="en-US" dirty="0">
              <a:solidFill>
                <a:schemeClr val="bg2"/>
              </a:solidFill>
            </a:endParaRPr>
          </a:p>
        </p:txBody>
      </p:sp>
    </p:spTree>
    <p:extLst>
      <p:ext uri="{BB962C8B-B14F-4D97-AF65-F5344CB8AC3E}">
        <p14:creationId xmlns:p14="http://schemas.microsoft.com/office/powerpoint/2010/main" val="422321708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3183" y="139292"/>
            <a:ext cx="9276521" cy="1200329"/>
          </a:xfrm>
          <a:prstGeom prst="rect">
            <a:avLst/>
          </a:prstGeom>
        </p:spPr>
        <p:txBody>
          <a:bodyPr wrap="square">
            <a:spAutoFit/>
          </a:bodyPr>
          <a:lstStyle/>
          <a:p>
            <a:r>
              <a:rPr lang="en-US" dirty="0">
                <a:solidFill>
                  <a:schemeClr val="bg1"/>
                </a:solidFill>
              </a:rPr>
              <a:t>At this time, you can save this process as a favorite for future </a:t>
            </a:r>
            <a:r>
              <a:rPr lang="en-US" dirty="0" smtClean="0">
                <a:solidFill>
                  <a:schemeClr val="bg1"/>
                </a:solidFill>
              </a:rPr>
              <a:t>reference. You </a:t>
            </a:r>
            <a:r>
              <a:rPr lang="en-US" dirty="0">
                <a:solidFill>
                  <a:schemeClr val="bg1"/>
                </a:solidFill>
              </a:rPr>
              <a:t>just need to click on the icon that has 3 lines in the upper right-hand corner which has a drop-down menu. </a:t>
            </a:r>
            <a:r>
              <a:rPr lang="en-US" dirty="0" smtClean="0">
                <a:solidFill>
                  <a:schemeClr val="bg1"/>
                </a:solidFill>
              </a:rPr>
              <a:t>You </a:t>
            </a:r>
            <a:r>
              <a:rPr lang="en-US" dirty="0">
                <a:solidFill>
                  <a:schemeClr val="bg1"/>
                </a:solidFill>
              </a:rPr>
              <a:t>will click on Add to Favorites link at the top and enter a description before clicking OK.</a:t>
            </a:r>
          </a:p>
        </p:txBody>
      </p:sp>
      <p:pic>
        <p:nvPicPr>
          <p:cNvPr id="3" name="Picture 2"/>
          <p:cNvPicPr>
            <a:picLocks noChangeAspect="1"/>
          </p:cNvPicPr>
          <p:nvPr/>
        </p:nvPicPr>
        <p:blipFill>
          <a:blip r:embed="rId2"/>
          <a:stretch>
            <a:fillRect/>
          </a:stretch>
        </p:blipFill>
        <p:spPr>
          <a:xfrm>
            <a:off x="1205948" y="1404729"/>
            <a:ext cx="9124122" cy="4611758"/>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61029019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7287" y="165651"/>
            <a:ext cx="9697278" cy="4161329"/>
          </a:xfrm>
          <a:prstGeom prst="rect">
            <a:avLst/>
          </a:prstGeom>
        </p:spPr>
      </p:pic>
      <p:sp>
        <p:nvSpPr>
          <p:cNvPr id="3" name="Rectangle 2"/>
          <p:cNvSpPr/>
          <p:nvPr/>
        </p:nvSpPr>
        <p:spPr>
          <a:xfrm>
            <a:off x="927652" y="4512511"/>
            <a:ext cx="9697278" cy="923330"/>
          </a:xfrm>
          <a:prstGeom prst="rect">
            <a:avLst/>
          </a:prstGeom>
        </p:spPr>
        <p:txBody>
          <a:bodyPr wrap="square">
            <a:spAutoFit/>
          </a:bodyPr>
          <a:lstStyle/>
          <a:p>
            <a:r>
              <a:rPr lang="en-US" dirty="0">
                <a:solidFill>
                  <a:schemeClr val="bg1"/>
                </a:solidFill>
              </a:rPr>
              <a:t>Click on the tab for Add a New Value. </a:t>
            </a:r>
            <a:r>
              <a:rPr lang="en-US" dirty="0" smtClean="0">
                <a:solidFill>
                  <a:schemeClr val="bg1"/>
                </a:solidFill>
              </a:rPr>
              <a:t>You </a:t>
            </a:r>
            <a:r>
              <a:rPr lang="en-US" dirty="0">
                <a:solidFill>
                  <a:schemeClr val="bg1"/>
                </a:solidFill>
              </a:rPr>
              <a:t>can enter a Run Control ID that you will remember for this report such as Revenue_Summary then click the Add button.  </a:t>
            </a:r>
          </a:p>
          <a:p>
            <a:r>
              <a:rPr lang="en-US" dirty="0">
                <a:solidFill>
                  <a:schemeClr val="bg1"/>
                </a:solidFill>
              </a:rPr>
              <a:t>	</a:t>
            </a:r>
            <a:r>
              <a:rPr lang="en-US" sz="1600" i="1" dirty="0">
                <a:solidFill>
                  <a:schemeClr val="bg1"/>
                </a:solidFill>
              </a:rPr>
              <a:t>Note: You can’t have any spaces, so you must use underscore in place of any space you wish.</a:t>
            </a:r>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30228686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2695" y="205409"/>
            <a:ext cx="8951843" cy="5844207"/>
          </a:xfrm>
          <a:prstGeom prst="rect">
            <a:avLst/>
          </a:prstGeom>
        </p:spPr>
      </p:pic>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33863841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3791" y="238539"/>
            <a:ext cx="9137374" cy="5764696"/>
          </a:xfrm>
          <a:prstGeom prst="rect">
            <a:avLst/>
          </a:prstGeom>
        </p:spPr>
      </p:pic>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06555792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7738" y="230761"/>
            <a:ext cx="9084365" cy="646331"/>
          </a:xfrm>
          <a:prstGeom prst="rect">
            <a:avLst/>
          </a:prstGeom>
        </p:spPr>
        <p:txBody>
          <a:bodyPr wrap="square">
            <a:spAutoFit/>
          </a:bodyPr>
          <a:lstStyle/>
          <a:p>
            <a:r>
              <a:rPr lang="en-US" dirty="0">
                <a:solidFill>
                  <a:schemeClr val="bg1"/>
                </a:solidFill>
              </a:rPr>
              <a:t>At this time, you would enter all the revenue account information associated with your area. </a:t>
            </a:r>
            <a:r>
              <a:rPr lang="en-US" dirty="0" smtClean="0">
                <a:solidFill>
                  <a:schemeClr val="bg1"/>
                </a:solidFill>
              </a:rPr>
              <a:t>Then </a:t>
            </a:r>
            <a:r>
              <a:rPr lang="en-US" dirty="0">
                <a:solidFill>
                  <a:schemeClr val="bg1"/>
                </a:solidFill>
              </a:rPr>
              <a:t>click on the Run button at the top to initiate the process.</a:t>
            </a:r>
          </a:p>
        </p:txBody>
      </p:sp>
      <p:pic>
        <p:nvPicPr>
          <p:cNvPr id="3" name="Picture 2"/>
          <p:cNvPicPr>
            <a:picLocks noChangeAspect="1"/>
          </p:cNvPicPr>
          <p:nvPr/>
        </p:nvPicPr>
        <p:blipFill>
          <a:blip r:embed="rId2"/>
          <a:stretch>
            <a:fillRect/>
          </a:stretch>
        </p:blipFill>
        <p:spPr>
          <a:xfrm>
            <a:off x="1504121" y="987286"/>
            <a:ext cx="8753061" cy="4976191"/>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9156910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6983"/>
            <a:ext cx="8965096" cy="646331"/>
          </a:xfrm>
          <a:prstGeom prst="rect">
            <a:avLst/>
          </a:prstGeom>
        </p:spPr>
        <p:txBody>
          <a:bodyPr wrap="square">
            <a:spAutoFit/>
          </a:bodyPr>
          <a:lstStyle/>
          <a:p>
            <a:r>
              <a:rPr lang="en-US" dirty="0">
                <a:solidFill>
                  <a:schemeClr val="bg1"/>
                </a:solidFill>
              </a:rPr>
              <a:t>When the Process Scheduler Request screen appears, click on OK to schedule the process.</a:t>
            </a:r>
          </a:p>
        </p:txBody>
      </p:sp>
      <p:pic>
        <p:nvPicPr>
          <p:cNvPr id="3" name="Picture 2"/>
          <p:cNvPicPr>
            <a:picLocks noChangeAspect="1"/>
          </p:cNvPicPr>
          <p:nvPr/>
        </p:nvPicPr>
        <p:blipFill>
          <a:blip r:embed="rId2"/>
          <a:stretch>
            <a:fillRect/>
          </a:stretch>
        </p:blipFill>
        <p:spPr>
          <a:xfrm>
            <a:off x="1292087" y="947530"/>
            <a:ext cx="8806070" cy="5009322"/>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59648014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1722" y="232707"/>
            <a:ext cx="8859078" cy="1200329"/>
          </a:xfrm>
          <a:prstGeom prst="rect">
            <a:avLst/>
          </a:prstGeom>
        </p:spPr>
        <p:txBody>
          <a:bodyPr wrap="square">
            <a:spAutoFit/>
          </a:bodyPr>
          <a:lstStyle/>
          <a:p>
            <a:r>
              <a:rPr lang="en-US" dirty="0">
                <a:solidFill>
                  <a:schemeClr val="bg1"/>
                </a:solidFill>
              </a:rPr>
              <a:t>After clicking on OK, it will take you back to the report format </a:t>
            </a:r>
            <a:r>
              <a:rPr lang="en-US" dirty="0" smtClean="0">
                <a:solidFill>
                  <a:schemeClr val="bg1"/>
                </a:solidFill>
              </a:rPr>
              <a:t>screen. You </a:t>
            </a:r>
            <a:r>
              <a:rPr lang="en-US" dirty="0">
                <a:solidFill>
                  <a:schemeClr val="bg1"/>
                </a:solidFill>
              </a:rPr>
              <a:t>will notice a Process Instance number just under the Run button at the top of the </a:t>
            </a:r>
            <a:r>
              <a:rPr lang="en-US" dirty="0" smtClean="0">
                <a:solidFill>
                  <a:schemeClr val="bg1"/>
                </a:solidFill>
              </a:rPr>
              <a:t>page. You </a:t>
            </a:r>
            <a:r>
              <a:rPr lang="en-US" dirty="0">
                <a:solidFill>
                  <a:schemeClr val="bg1"/>
                </a:solidFill>
              </a:rPr>
              <a:t>need to make a note of this Process Instance number that will be used in the next section of the </a:t>
            </a:r>
            <a:r>
              <a:rPr lang="en-US" dirty="0" smtClean="0">
                <a:solidFill>
                  <a:schemeClr val="bg1"/>
                </a:solidFill>
              </a:rPr>
              <a:t>process. At </a:t>
            </a:r>
            <a:r>
              <a:rPr lang="en-US" dirty="0">
                <a:solidFill>
                  <a:schemeClr val="bg1"/>
                </a:solidFill>
              </a:rPr>
              <a:t>this time, you will click on the </a:t>
            </a:r>
            <a:r>
              <a:rPr lang="en-US" u="sng" dirty="0">
                <a:solidFill>
                  <a:schemeClr val="bg1"/>
                </a:solidFill>
              </a:rPr>
              <a:t>Process Monitor</a:t>
            </a:r>
            <a:r>
              <a:rPr lang="en-US" dirty="0">
                <a:solidFill>
                  <a:schemeClr val="bg1"/>
                </a:solidFill>
              </a:rPr>
              <a:t> link.</a:t>
            </a:r>
          </a:p>
        </p:txBody>
      </p:sp>
      <p:pic>
        <p:nvPicPr>
          <p:cNvPr id="3" name="Picture 2"/>
          <p:cNvPicPr>
            <a:picLocks noChangeAspect="1"/>
          </p:cNvPicPr>
          <p:nvPr/>
        </p:nvPicPr>
        <p:blipFill>
          <a:blip r:embed="rId2"/>
          <a:stretch>
            <a:fillRect/>
          </a:stretch>
        </p:blipFill>
        <p:spPr>
          <a:xfrm>
            <a:off x="1457739" y="1517374"/>
            <a:ext cx="8825948" cy="4412974"/>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03195353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2452" y="171775"/>
            <a:ext cx="9071113" cy="923330"/>
          </a:xfrm>
          <a:prstGeom prst="rect">
            <a:avLst/>
          </a:prstGeom>
        </p:spPr>
        <p:txBody>
          <a:bodyPr wrap="square">
            <a:spAutoFit/>
          </a:bodyPr>
          <a:lstStyle/>
          <a:p>
            <a:r>
              <a:rPr lang="en-US" dirty="0">
                <a:solidFill>
                  <a:schemeClr val="bg1"/>
                </a:solidFill>
              </a:rPr>
              <a:t>If, at this time the </a:t>
            </a:r>
            <a:r>
              <a:rPr lang="en-US" u="sng" dirty="0">
                <a:solidFill>
                  <a:schemeClr val="bg1"/>
                </a:solidFill>
              </a:rPr>
              <a:t>Run Status</a:t>
            </a:r>
            <a:r>
              <a:rPr lang="en-US" dirty="0">
                <a:solidFill>
                  <a:schemeClr val="bg1"/>
                </a:solidFill>
              </a:rPr>
              <a:t> on your Process Instance doesn’t show as Success or </a:t>
            </a:r>
            <a:r>
              <a:rPr lang="en-US" u="sng" dirty="0">
                <a:solidFill>
                  <a:schemeClr val="bg1"/>
                </a:solidFill>
              </a:rPr>
              <a:t>Distribution Status</a:t>
            </a:r>
            <a:r>
              <a:rPr lang="en-US" dirty="0">
                <a:solidFill>
                  <a:schemeClr val="bg1"/>
                </a:solidFill>
              </a:rPr>
              <a:t> doesn’t show as Posted, you will need to click on the Refresh button at the top until it reaches this status.</a:t>
            </a:r>
          </a:p>
        </p:txBody>
      </p:sp>
      <p:pic>
        <p:nvPicPr>
          <p:cNvPr id="3" name="Picture 2"/>
          <p:cNvPicPr>
            <a:picLocks noChangeAspect="1"/>
          </p:cNvPicPr>
          <p:nvPr/>
        </p:nvPicPr>
        <p:blipFill>
          <a:blip r:embed="rId2"/>
          <a:stretch>
            <a:fillRect/>
          </a:stretch>
        </p:blipFill>
        <p:spPr>
          <a:xfrm>
            <a:off x="1292087" y="1179443"/>
            <a:ext cx="8878956" cy="4803914"/>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37430209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8713" y="245165"/>
            <a:ext cx="8885583" cy="5738192"/>
          </a:xfrm>
          <a:prstGeom prst="rect">
            <a:avLst/>
          </a:prstGeom>
        </p:spPr>
      </p:pic>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56077583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5096" y="157874"/>
            <a:ext cx="8839200" cy="646331"/>
          </a:xfrm>
          <a:prstGeom prst="rect">
            <a:avLst/>
          </a:prstGeom>
        </p:spPr>
        <p:txBody>
          <a:bodyPr wrap="square">
            <a:spAutoFit/>
          </a:bodyPr>
          <a:lstStyle/>
          <a:p>
            <a:r>
              <a:rPr lang="en-US" dirty="0">
                <a:solidFill>
                  <a:schemeClr val="bg1"/>
                </a:solidFill>
              </a:rPr>
              <a:t>To access the report that you just ran, you will need to click on the </a:t>
            </a:r>
            <a:r>
              <a:rPr lang="en-US" u="sng" dirty="0">
                <a:solidFill>
                  <a:schemeClr val="bg1"/>
                </a:solidFill>
              </a:rPr>
              <a:t>Details</a:t>
            </a:r>
            <a:r>
              <a:rPr lang="en-US" dirty="0">
                <a:solidFill>
                  <a:schemeClr val="bg1"/>
                </a:solidFill>
              </a:rPr>
              <a:t> link in the line for your Process Instance number.</a:t>
            </a:r>
          </a:p>
        </p:txBody>
      </p:sp>
      <p:pic>
        <p:nvPicPr>
          <p:cNvPr id="3" name="Picture 2"/>
          <p:cNvPicPr>
            <a:picLocks noChangeAspect="1"/>
          </p:cNvPicPr>
          <p:nvPr/>
        </p:nvPicPr>
        <p:blipFill>
          <a:blip r:embed="rId2"/>
          <a:stretch>
            <a:fillRect/>
          </a:stretch>
        </p:blipFill>
        <p:spPr>
          <a:xfrm>
            <a:off x="1417983" y="907774"/>
            <a:ext cx="8819321" cy="5049077"/>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9595204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1878" y="218661"/>
            <a:ext cx="9621079" cy="369332"/>
          </a:xfrm>
          <a:prstGeom prst="rect">
            <a:avLst/>
          </a:prstGeom>
          <a:noFill/>
        </p:spPr>
        <p:txBody>
          <a:bodyPr wrap="square" rtlCol="0">
            <a:spAutoFit/>
          </a:bodyPr>
          <a:lstStyle/>
          <a:p>
            <a:r>
              <a:rPr lang="en-US" dirty="0" smtClean="0">
                <a:solidFill>
                  <a:schemeClr val="bg1"/>
                </a:solidFill>
              </a:rPr>
              <a:t>COMMITMENT CONTROL&gt;BUDGET REPORTS&gt;BUDGET STATUS</a:t>
            </a:r>
            <a:endParaRPr lang="en-US" dirty="0"/>
          </a:p>
        </p:txBody>
      </p:sp>
      <p:pic>
        <p:nvPicPr>
          <p:cNvPr id="5" name="Picture 4"/>
          <p:cNvPicPr>
            <a:picLocks noChangeAspect="1"/>
          </p:cNvPicPr>
          <p:nvPr/>
        </p:nvPicPr>
        <p:blipFill>
          <a:blip r:embed="rId2"/>
          <a:stretch>
            <a:fillRect/>
          </a:stretch>
        </p:blipFill>
        <p:spPr>
          <a:xfrm>
            <a:off x="881268" y="675861"/>
            <a:ext cx="10608365" cy="4949687"/>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92355162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8104" y="143974"/>
            <a:ext cx="8673548" cy="369332"/>
          </a:xfrm>
          <a:prstGeom prst="rect">
            <a:avLst/>
          </a:prstGeom>
        </p:spPr>
        <p:txBody>
          <a:bodyPr wrap="square">
            <a:spAutoFit/>
          </a:bodyPr>
          <a:lstStyle/>
          <a:p>
            <a:r>
              <a:rPr lang="en-US" dirty="0">
                <a:solidFill>
                  <a:schemeClr val="bg1"/>
                </a:solidFill>
              </a:rPr>
              <a:t>Then from the Process Detail screen, you will click on the link </a:t>
            </a:r>
            <a:r>
              <a:rPr lang="en-US" u="sng" dirty="0">
                <a:solidFill>
                  <a:schemeClr val="bg1"/>
                </a:solidFill>
              </a:rPr>
              <a:t>View Log/Trace</a:t>
            </a:r>
            <a:r>
              <a:rPr lang="en-US" dirty="0">
                <a:solidFill>
                  <a:schemeClr val="bg1"/>
                </a:solidFill>
              </a:rPr>
              <a:t>.</a:t>
            </a:r>
          </a:p>
        </p:txBody>
      </p:sp>
      <p:pic>
        <p:nvPicPr>
          <p:cNvPr id="3" name="Picture 2"/>
          <p:cNvPicPr>
            <a:picLocks noChangeAspect="1"/>
          </p:cNvPicPr>
          <p:nvPr/>
        </p:nvPicPr>
        <p:blipFill>
          <a:blip r:embed="rId2"/>
          <a:stretch>
            <a:fillRect/>
          </a:stretch>
        </p:blipFill>
        <p:spPr>
          <a:xfrm>
            <a:off x="1398104" y="715617"/>
            <a:ext cx="8812696" cy="5267740"/>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97061157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4278" y="185028"/>
            <a:ext cx="9369287" cy="923330"/>
          </a:xfrm>
          <a:prstGeom prst="rect">
            <a:avLst/>
          </a:prstGeom>
        </p:spPr>
        <p:txBody>
          <a:bodyPr wrap="square">
            <a:spAutoFit/>
          </a:bodyPr>
          <a:lstStyle/>
          <a:p>
            <a:r>
              <a:rPr lang="en-US" dirty="0">
                <a:solidFill>
                  <a:schemeClr val="bg1"/>
                </a:solidFill>
              </a:rPr>
              <a:t>From the </a:t>
            </a:r>
            <a:r>
              <a:rPr lang="en-US" u="sng" dirty="0">
                <a:solidFill>
                  <a:schemeClr val="bg1"/>
                </a:solidFill>
              </a:rPr>
              <a:t>View Log/Trace</a:t>
            </a:r>
            <a:r>
              <a:rPr lang="en-US" dirty="0">
                <a:solidFill>
                  <a:schemeClr val="bg1"/>
                </a:solidFill>
              </a:rPr>
              <a:t> screen, you will click on the link for the </a:t>
            </a:r>
            <a:r>
              <a:rPr lang="en-US" u="sng" dirty="0">
                <a:solidFill>
                  <a:schemeClr val="bg1"/>
                </a:solidFill>
              </a:rPr>
              <a:t>PDF file</a:t>
            </a:r>
            <a:r>
              <a:rPr lang="en-US" dirty="0">
                <a:solidFill>
                  <a:schemeClr val="bg1"/>
                </a:solidFill>
              </a:rPr>
              <a:t> in the File List. This will bring up the Revenue Summary Report that you just </a:t>
            </a:r>
            <a:r>
              <a:rPr lang="en-US" dirty="0" smtClean="0">
                <a:solidFill>
                  <a:schemeClr val="bg1"/>
                </a:solidFill>
              </a:rPr>
              <a:t>ran. You </a:t>
            </a:r>
            <a:r>
              <a:rPr lang="en-US" dirty="0">
                <a:solidFill>
                  <a:schemeClr val="bg1"/>
                </a:solidFill>
              </a:rPr>
              <a:t>can then either Save As or Print the report.</a:t>
            </a:r>
          </a:p>
        </p:txBody>
      </p:sp>
      <p:pic>
        <p:nvPicPr>
          <p:cNvPr id="3" name="Picture 2"/>
          <p:cNvPicPr>
            <a:picLocks noChangeAspect="1"/>
          </p:cNvPicPr>
          <p:nvPr/>
        </p:nvPicPr>
        <p:blipFill>
          <a:blip r:embed="rId2"/>
          <a:stretch>
            <a:fillRect/>
          </a:stretch>
        </p:blipFill>
        <p:spPr>
          <a:xfrm>
            <a:off x="993913" y="1108358"/>
            <a:ext cx="9197009" cy="4908129"/>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40572840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3168"/>
            <a:ext cx="10972800" cy="423789"/>
          </a:xfrm>
        </p:spPr>
        <p:txBody>
          <a:bodyPr/>
          <a:lstStyle/>
          <a:p>
            <a:r>
              <a:rPr lang="en-US" sz="2400" b="1" dirty="0"/>
              <a:t>LEDGER HISTORY REPORT</a:t>
            </a:r>
            <a:endParaRPr lang="en-US" sz="2400" dirty="0"/>
          </a:p>
        </p:txBody>
      </p:sp>
      <p:sp>
        <p:nvSpPr>
          <p:cNvPr id="3" name="Content Placeholder 2"/>
          <p:cNvSpPr>
            <a:spLocks noGrp="1"/>
          </p:cNvSpPr>
          <p:nvPr>
            <p:ph idx="1"/>
          </p:nvPr>
        </p:nvSpPr>
        <p:spPr>
          <a:xfrm>
            <a:off x="609600" y="496957"/>
            <a:ext cx="10972800" cy="1683026"/>
          </a:xfrm>
        </p:spPr>
        <p:txBody>
          <a:bodyPr/>
          <a:lstStyle/>
          <a:p>
            <a:pPr marL="0" indent="0">
              <a:buNone/>
            </a:pPr>
            <a:r>
              <a:rPr lang="en-US" sz="1400" dirty="0"/>
              <a:t>The following screen shots will show you how to access the Ledger History </a:t>
            </a:r>
            <a:r>
              <a:rPr lang="en-US" sz="1400" dirty="0" smtClean="0"/>
              <a:t>Report. The </a:t>
            </a:r>
            <a:r>
              <a:rPr lang="en-US" sz="1400" dirty="0"/>
              <a:t>Ledger History Report shows a detailed listing of transactions for an individual revenue or expenditure </a:t>
            </a:r>
            <a:r>
              <a:rPr lang="en-US" sz="1400" dirty="0" smtClean="0"/>
              <a:t>account. However</a:t>
            </a:r>
            <a:r>
              <a:rPr lang="en-US" sz="1400" dirty="0"/>
              <a:t>, this report does not provide any budget information on that account. This report is best to use if you have revenue associated with your departmental funding. It provides you with the remaining balance when comparing revenue vs. expenditures.</a:t>
            </a:r>
          </a:p>
          <a:p>
            <a:pPr marL="0" indent="0">
              <a:buNone/>
            </a:pPr>
            <a:endParaRPr lang="en-US" sz="1400" dirty="0"/>
          </a:p>
          <a:p>
            <a:pPr marL="0" indent="0">
              <a:buNone/>
            </a:pPr>
            <a:r>
              <a:rPr lang="en-US" sz="1400" dirty="0"/>
              <a:t>You will need to click on icon in the far upper right-hand corner of the panel which looks like a ‘diamond inside a circle’. This will bring up your NavBar. Once you have the NavBar pulled up, you will click on the Navigator link.</a:t>
            </a:r>
          </a:p>
          <a:p>
            <a:pPr marL="0" indent="0">
              <a:buNone/>
            </a:pPr>
            <a:endParaRPr lang="en-US" sz="1400" dirty="0"/>
          </a:p>
        </p:txBody>
      </p:sp>
      <p:pic>
        <p:nvPicPr>
          <p:cNvPr id="4" name="Picture 3"/>
          <p:cNvPicPr>
            <a:picLocks noChangeAspect="1"/>
          </p:cNvPicPr>
          <p:nvPr/>
        </p:nvPicPr>
        <p:blipFill>
          <a:blip r:embed="rId2"/>
          <a:stretch>
            <a:fillRect/>
          </a:stretch>
        </p:blipFill>
        <p:spPr>
          <a:xfrm>
            <a:off x="682487" y="2179984"/>
            <a:ext cx="10668000" cy="3829878"/>
          </a:xfrm>
          <a:prstGeom prst="rect">
            <a:avLst/>
          </a:prstGeom>
        </p:spPr>
      </p:pic>
      <p:sp>
        <p:nvSpPr>
          <p:cNvPr id="7" name="Slide Number Placeholder 6"/>
          <p:cNvSpPr>
            <a:spLocks noGrp="1"/>
          </p:cNvSpPr>
          <p:nvPr>
            <p:ph type="sldNum" sz="quarter" idx="12"/>
          </p:nvPr>
        </p:nvSpPr>
        <p:spPr/>
        <p:txBody>
          <a:bodyPr/>
          <a:lstStyle/>
          <a:p>
            <a:r>
              <a:rPr lang="en-US" dirty="0" smtClean="0">
                <a:solidFill>
                  <a:schemeClr val="bg2"/>
                </a:solidFill>
              </a:rPr>
              <a:t>82</a:t>
            </a:r>
            <a:endParaRPr lang="en-US" dirty="0">
              <a:solidFill>
                <a:schemeClr val="bg2"/>
              </a:solidFill>
            </a:endParaRPr>
          </a:p>
        </p:txBody>
      </p:sp>
    </p:spTree>
    <p:extLst>
      <p:ext uri="{BB962C8B-B14F-4D97-AF65-F5344CB8AC3E}">
        <p14:creationId xmlns:p14="http://schemas.microsoft.com/office/powerpoint/2010/main" val="214857303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6313" y="130722"/>
            <a:ext cx="9554817" cy="338554"/>
          </a:xfrm>
          <a:prstGeom prst="rect">
            <a:avLst/>
          </a:prstGeom>
        </p:spPr>
        <p:txBody>
          <a:bodyPr wrap="square">
            <a:spAutoFit/>
          </a:bodyPr>
          <a:lstStyle/>
          <a:p>
            <a:r>
              <a:rPr lang="en-US" sz="1600" dirty="0">
                <a:solidFill>
                  <a:schemeClr val="bg1"/>
                </a:solidFill>
              </a:rPr>
              <a:t>BOR MENUS&gt;BOR GENERAL LEDGER&gt;BOR GL REPORTS&gt;LEDGER HISTORY REPORT</a:t>
            </a:r>
          </a:p>
        </p:txBody>
      </p:sp>
      <p:pic>
        <p:nvPicPr>
          <p:cNvPr id="3" name="Picture 2"/>
          <p:cNvPicPr>
            <a:picLocks noChangeAspect="1"/>
          </p:cNvPicPr>
          <p:nvPr/>
        </p:nvPicPr>
        <p:blipFill>
          <a:blip r:embed="rId2"/>
          <a:stretch>
            <a:fillRect/>
          </a:stretch>
        </p:blipFill>
        <p:spPr>
          <a:xfrm>
            <a:off x="1219200" y="655983"/>
            <a:ext cx="9130748" cy="5241234"/>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52433490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5095" y="132667"/>
            <a:ext cx="8521147" cy="1200329"/>
          </a:xfrm>
          <a:prstGeom prst="rect">
            <a:avLst/>
          </a:prstGeom>
        </p:spPr>
        <p:txBody>
          <a:bodyPr wrap="square">
            <a:spAutoFit/>
          </a:bodyPr>
          <a:lstStyle/>
          <a:p>
            <a:r>
              <a:rPr lang="en-US" dirty="0">
                <a:solidFill>
                  <a:schemeClr val="bg1"/>
                </a:solidFill>
              </a:rPr>
              <a:t>At this time, you can save this process as a favorite for future reference. You just need to click on the icon that has 3 lines in the upper right-hand corner which has a drop-down menu. You will click on Add to Favorites link at the top and enter a description before clicking OK.</a:t>
            </a:r>
          </a:p>
        </p:txBody>
      </p:sp>
      <p:pic>
        <p:nvPicPr>
          <p:cNvPr id="3" name="Picture 2"/>
          <p:cNvPicPr>
            <a:picLocks noChangeAspect="1"/>
          </p:cNvPicPr>
          <p:nvPr/>
        </p:nvPicPr>
        <p:blipFill>
          <a:blip r:embed="rId2"/>
          <a:stretch>
            <a:fillRect/>
          </a:stretch>
        </p:blipFill>
        <p:spPr>
          <a:xfrm>
            <a:off x="1398103" y="1417983"/>
            <a:ext cx="8574157" cy="4558747"/>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69693718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1" y="125896"/>
            <a:ext cx="9521686" cy="4472608"/>
          </a:xfrm>
          <a:prstGeom prst="rect">
            <a:avLst/>
          </a:prstGeom>
        </p:spPr>
      </p:pic>
      <p:sp>
        <p:nvSpPr>
          <p:cNvPr id="3" name="Rectangle 2"/>
          <p:cNvSpPr/>
          <p:nvPr/>
        </p:nvSpPr>
        <p:spPr>
          <a:xfrm>
            <a:off x="914402" y="4698040"/>
            <a:ext cx="9627702" cy="923330"/>
          </a:xfrm>
          <a:prstGeom prst="rect">
            <a:avLst/>
          </a:prstGeom>
        </p:spPr>
        <p:txBody>
          <a:bodyPr wrap="square">
            <a:spAutoFit/>
          </a:bodyPr>
          <a:lstStyle/>
          <a:p>
            <a:r>
              <a:rPr lang="en-US" dirty="0">
                <a:solidFill>
                  <a:schemeClr val="bg1"/>
                </a:solidFill>
              </a:rPr>
              <a:t>Click on the tab for Add a New Value. You can enter a Run Control ID that you will remember for this report such as Ledger_History then click the Add button.  </a:t>
            </a:r>
          </a:p>
          <a:p>
            <a:r>
              <a:rPr lang="en-US" dirty="0">
                <a:solidFill>
                  <a:schemeClr val="bg1"/>
                </a:solidFill>
              </a:rPr>
              <a:t>	</a:t>
            </a:r>
            <a:r>
              <a:rPr lang="en-US" sz="1600" i="1" dirty="0">
                <a:solidFill>
                  <a:schemeClr val="bg1"/>
                </a:solidFill>
              </a:rPr>
              <a:t>Note: You can’t have any spaces, so you must use underscore in place of any space you wish.</a:t>
            </a:r>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46188509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85461" y="231913"/>
            <a:ext cx="8918713" cy="5771322"/>
          </a:xfrm>
          <a:prstGeom prst="rect">
            <a:avLst/>
          </a:prstGeom>
        </p:spPr>
      </p:pic>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04305773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1478" y="331304"/>
            <a:ext cx="8958470" cy="5599044"/>
          </a:xfrm>
          <a:prstGeom prst="rect">
            <a:avLst/>
          </a:prstGeom>
        </p:spPr>
      </p:pic>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81892965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1965" y="152403"/>
            <a:ext cx="8673548" cy="2246769"/>
          </a:xfrm>
          <a:prstGeom prst="rect">
            <a:avLst/>
          </a:prstGeom>
        </p:spPr>
        <p:txBody>
          <a:bodyPr wrap="square">
            <a:spAutoFit/>
          </a:bodyPr>
          <a:lstStyle/>
          <a:p>
            <a:r>
              <a:rPr lang="en-US" sz="1400" dirty="0">
                <a:solidFill>
                  <a:schemeClr val="bg1"/>
                </a:solidFill>
              </a:rPr>
              <a:t>When completing this page, be sure to: </a:t>
            </a:r>
          </a:p>
          <a:p>
            <a:pPr marL="285750" indent="-285750">
              <a:buFont typeface="Arial" panose="020B0604020202020204" pitchFamily="34" charset="0"/>
              <a:buChar char="•"/>
            </a:pPr>
            <a:r>
              <a:rPr lang="en-US" sz="1400" dirty="0" smtClean="0">
                <a:solidFill>
                  <a:schemeClr val="bg1"/>
                </a:solidFill>
              </a:rPr>
              <a:t>Check </a:t>
            </a:r>
            <a:r>
              <a:rPr lang="en-US" sz="1400" dirty="0">
                <a:solidFill>
                  <a:schemeClr val="bg1"/>
                </a:solidFill>
              </a:rPr>
              <a:t>whether you want a Summary report; Detail report; or a Detail report with Beginning Balance and Prior Period totals. </a:t>
            </a:r>
          </a:p>
          <a:p>
            <a:pPr marL="285750" indent="-285750">
              <a:buFont typeface="Arial" panose="020B0604020202020204" pitchFamily="34" charset="0"/>
              <a:buChar char="•"/>
            </a:pPr>
            <a:r>
              <a:rPr lang="en-US" sz="1400" dirty="0" smtClean="0">
                <a:solidFill>
                  <a:schemeClr val="bg1"/>
                </a:solidFill>
              </a:rPr>
              <a:t>The </a:t>
            </a:r>
            <a:r>
              <a:rPr lang="en-US" sz="1400" dirty="0">
                <a:solidFill>
                  <a:schemeClr val="bg1"/>
                </a:solidFill>
              </a:rPr>
              <a:t>Ledger is: Actuals </a:t>
            </a:r>
          </a:p>
          <a:p>
            <a:pPr marL="285750" indent="-285750">
              <a:buFont typeface="Arial" panose="020B0604020202020204" pitchFamily="34" charset="0"/>
              <a:buChar char="•"/>
            </a:pPr>
            <a:r>
              <a:rPr lang="en-US" sz="1400" dirty="0" smtClean="0">
                <a:solidFill>
                  <a:schemeClr val="bg1"/>
                </a:solidFill>
              </a:rPr>
              <a:t>Enter </a:t>
            </a:r>
            <a:r>
              <a:rPr lang="en-US" sz="1400" dirty="0">
                <a:solidFill>
                  <a:schemeClr val="bg1"/>
                </a:solidFill>
              </a:rPr>
              <a:t>either a range of accounts or just one individual account, </a:t>
            </a:r>
          </a:p>
          <a:p>
            <a:pPr marL="285750" indent="-285750">
              <a:buFont typeface="Arial" panose="020B0604020202020204" pitchFamily="34" charset="0"/>
              <a:buChar char="•"/>
            </a:pPr>
            <a:r>
              <a:rPr lang="en-US" sz="1400" dirty="0" smtClean="0">
                <a:solidFill>
                  <a:schemeClr val="bg1"/>
                </a:solidFill>
              </a:rPr>
              <a:t>Enter </a:t>
            </a:r>
            <a:r>
              <a:rPr lang="en-US" sz="1400" dirty="0">
                <a:solidFill>
                  <a:schemeClr val="bg1"/>
                </a:solidFill>
              </a:rPr>
              <a:t>your departmental information (department #, fund code and class). </a:t>
            </a:r>
          </a:p>
          <a:p>
            <a:r>
              <a:rPr lang="en-US" sz="1400" dirty="0">
                <a:solidFill>
                  <a:schemeClr val="bg1"/>
                </a:solidFill>
              </a:rPr>
              <a:t>(The “%” sign is a wildcard in PeopleSoft; use it in any field that you do not have information for). </a:t>
            </a:r>
          </a:p>
          <a:p>
            <a:endParaRPr lang="en-US" sz="1400" dirty="0">
              <a:solidFill>
                <a:schemeClr val="bg1"/>
              </a:solidFill>
            </a:endParaRPr>
          </a:p>
          <a:p>
            <a:r>
              <a:rPr lang="en-US" sz="1400" dirty="0">
                <a:solidFill>
                  <a:schemeClr val="bg1"/>
                </a:solidFill>
              </a:rPr>
              <a:t>Click on the Save button to save the parameters for the next time you access this report. Then you will need to click on the Run button at the top to initiate the process.</a:t>
            </a:r>
          </a:p>
        </p:txBody>
      </p:sp>
      <p:pic>
        <p:nvPicPr>
          <p:cNvPr id="3" name="Picture 2"/>
          <p:cNvPicPr>
            <a:picLocks noChangeAspect="1"/>
          </p:cNvPicPr>
          <p:nvPr/>
        </p:nvPicPr>
        <p:blipFill>
          <a:blip r:embed="rId2"/>
          <a:stretch>
            <a:fillRect/>
          </a:stretch>
        </p:blipFill>
        <p:spPr>
          <a:xfrm>
            <a:off x="1378225" y="2451652"/>
            <a:ext cx="8607287" cy="3551583"/>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09251096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1721" y="178401"/>
            <a:ext cx="8461513" cy="923330"/>
          </a:xfrm>
          <a:prstGeom prst="rect">
            <a:avLst/>
          </a:prstGeom>
        </p:spPr>
        <p:txBody>
          <a:bodyPr wrap="square">
            <a:spAutoFit/>
          </a:bodyPr>
          <a:lstStyle/>
          <a:p>
            <a:r>
              <a:rPr lang="en-US" dirty="0">
                <a:solidFill>
                  <a:schemeClr val="bg1"/>
                </a:solidFill>
              </a:rPr>
              <a:t>When the Process Scheduler Request screen appears, you only have the one option Ledger History Report which should already be preselected. You will just click OK to process the report.</a:t>
            </a:r>
          </a:p>
        </p:txBody>
      </p:sp>
      <p:pic>
        <p:nvPicPr>
          <p:cNvPr id="3" name="Picture 2"/>
          <p:cNvPicPr>
            <a:picLocks noChangeAspect="1"/>
          </p:cNvPicPr>
          <p:nvPr/>
        </p:nvPicPr>
        <p:blipFill>
          <a:blip r:embed="rId2"/>
          <a:stretch>
            <a:fillRect/>
          </a:stretch>
        </p:blipFill>
        <p:spPr>
          <a:xfrm>
            <a:off x="1398104" y="1192696"/>
            <a:ext cx="8415130" cy="4764156"/>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1983063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198782"/>
            <a:ext cx="10363200" cy="923330"/>
          </a:xfrm>
          <a:prstGeom prst="rect">
            <a:avLst/>
          </a:prstGeom>
          <a:noFill/>
        </p:spPr>
        <p:txBody>
          <a:bodyPr wrap="square" rtlCol="0">
            <a:spAutoFit/>
          </a:bodyPr>
          <a:lstStyle/>
          <a:p>
            <a:r>
              <a:rPr lang="en-US" dirty="0" smtClean="0">
                <a:solidFill>
                  <a:schemeClr val="bg1"/>
                </a:solidFill>
              </a:rPr>
              <a:t>At this time, you can save this process as a favorite for future reference. You just need to click on the icon that has 3 lines in the upper right-hand corner which has a drop-down menu. You will click on Add to Favorites link at the top and enter a description before clicking OK.</a:t>
            </a:r>
            <a:endParaRPr lang="en-US" dirty="0">
              <a:solidFill>
                <a:schemeClr val="bg1"/>
              </a:solidFill>
            </a:endParaRPr>
          </a:p>
        </p:txBody>
      </p:sp>
      <p:pic>
        <p:nvPicPr>
          <p:cNvPr id="3" name="Picture 2"/>
          <p:cNvPicPr>
            <a:picLocks noChangeAspect="1"/>
          </p:cNvPicPr>
          <p:nvPr/>
        </p:nvPicPr>
        <p:blipFill>
          <a:blip r:embed="rId2"/>
          <a:stretch>
            <a:fillRect/>
          </a:stretch>
        </p:blipFill>
        <p:spPr>
          <a:xfrm>
            <a:off x="1053548" y="1225826"/>
            <a:ext cx="9886122" cy="4684643"/>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77743534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5339" y="179698"/>
            <a:ext cx="8905461" cy="1200329"/>
          </a:xfrm>
          <a:prstGeom prst="rect">
            <a:avLst/>
          </a:prstGeom>
        </p:spPr>
        <p:txBody>
          <a:bodyPr wrap="square">
            <a:spAutoFit/>
          </a:bodyPr>
          <a:lstStyle/>
          <a:p>
            <a:r>
              <a:rPr lang="en-US" dirty="0">
                <a:solidFill>
                  <a:schemeClr val="bg1"/>
                </a:solidFill>
              </a:rPr>
              <a:t>After clicking on OK, it will take you back to the report format screen. You will notice a Process Instance number just under the Run button at the top of the page. You need to make a note of this Process Instance number that will be used in the next section of the process. At this time, you will click on the </a:t>
            </a:r>
            <a:r>
              <a:rPr lang="en-US" u="sng" dirty="0">
                <a:solidFill>
                  <a:schemeClr val="bg1"/>
                </a:solidFill>
              </a:rPr>
              <a:t>Process Monitor</a:t>
            </a:r>
            <a:r>
              <a:rPr lang="en-US" dirty="0">
                <a:solidFill>
                  <a:schemeClr val="bg1"/>
                </a:solidFill>
              </a:rPr>
              <a:t> link.</a:t>
            </a:r>
          </a:p>
        </p:txBody>
      </p:sp>
      <p:pic>
        <p:nvPicPr>
          <p:cNvPr id="3" name="Picture 2"/>
          <p:cNvPicPr>
            <a:picLocks noChangeAspect="1"/>
          </p:cNvPicPr>
          <p:nvPr/>
        </p:nvPicPr>
        <p:blipFill>
          <a:blip r:embed="rId2"/>
          <a:stretch>
            <a:fillRect/>
          </a:stretch>
        </p:blipFill>
        <p:spPr>
          <a:xfrm>
            <a:off x="1398104" y="1517374"/>
            <a:ext cx="8812696" cy="4512365"/>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22155356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5096" y="132019"/>
            <a:ext cx="8441634" cy="923330"/>
          </a:xfrm>
          <a:prstGeom prst="rect">
            <a:avLst/>
          </a:prstGeom>
        </p:spPr>
        <p:txBody>
          <a:bodyPr wrap="square">
            <a:spAutoFit/>
          </a:bodyPr>
          <a:lstStyle/>
          <a:p>
            <a:r>
              <a:rPr lang="en-US" dirty="0">
                <a:solidFill>
                  <a:schemeClr val="bg1"/>
                </a:solidFill>
              </a:rPr>
              <a:t>If, at this time the </a:t>
            </a:r>
            <a:r>
              <a:rPr lang="en-US" u="sng" dirty="0">
                <a:solidFill>
                  <a:schemeClr val="bg1"/>
                </a:solidFill>
              </a:rPr>
              <a:t>Run Status</a:t>
            </a:r>
            <a:r>
              <a:rPr lang="en-US" dirty="0">
                <a:solidFill>
                  <a:schemeClr val="bg1"/>
                </a:solidFill>
              </a:rPr>
              <a:t> on your Process Instance doesn’t show as Success or </a:t>
            </a:r>
            <a:r>
              <a:rPr lang="en-US" u="sng" dirty="0">
                <a:solidFill>
                  <a:schemeClr val="bg1"/>
                </a:solidFill>
              </a:rPr>
              <a:t>Distribution Status</a:t>
            </a:r>
            <a:r>
              <a:rPr lang="en-US" dirty="0">
                <a:solidFill>
                  <a:schemeClr val="bg1"/>
                </a:solidFill>
              </a:rPr>
              <a:t> doesn’t show as Posted, you will need to click on the Refresh button at the top until it reaches this status.</a:t>
            </a:r>
          </a:p>
        </p:txBody>
      </p:sp>
      <p:pic>
        <p:nvPicPr>
          <p:cNvPr id="3" name="Picture 2"/>
          <p:cNvPicPr>
            <a:picLocks noChangeAspect="1"/>
          </p:cNvPicPr>
          <p:nvPr/>
        </p:nvPicPr>
        <p:blipFill>
          <a:blip r:embed="rId2"/>
          <a:stretch>
            <a:fillRect/>
          </a:stretch>
        </p:blipFill>
        <p:spPr>
          <a:xfrm>
            <a:off x="1398104" y="1166191"/>
            <a:ext cx="8474766" cy="4903305"/>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99982819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10747" y="337930"/>
            <a:ext cx="8441635" cy="5605670"/>
          </a:xfrm>
          <a:prstGeom prst="rect">
            <a:avLst/>
          </a:prstGeom>
        </p:spPr>
      </p:pic>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35957219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4242" y="177752"/>
            <a:ext cx="8242853" cy="646331"/>
          </a:xfrm>
          <a:prstGeom prst="rect">
            <a:avLst/>
          </a:prstGeom>
        </p:spPr>
        <p:txBody>
          <a:bodyPr wrap="square">
            <a:spAutoFit/>
          </a:bodyPr>
          <a:lstStyle/>
          <a:p>
            <a:r>
              <a:rPr lang="en-US" dirty="0">
                <a:solidFill>
                  <a:schemeClr val="bg1"/>
                </a:solidFill>
              </a:rPr>
              <a:t>To access the report that you just ran, you will need to click on the </a:t>
            </a:r>
            <a:r>
              <a:rPr lang="en-US" u="sng" dirty="0">
                <a:solidFill>
                  <a:schemeClr val="bg1"/>
                </a:solidFill>
              </a:rPr>
              <a:t>Details</a:t>
            </a:r>
            <a:r>
              <a:rPr lang="en-US" dirty="0">
                <a:solidFill>
                  <a:schemeClr val="bg1"/>
                </a:solidFill>
              </a:rPr>
              <a:t> link in the line for your Process Instance number.</a:t>
            </a:r>
          </a:p>
        </p:txBody>
      </p:sp>
      <p:pic>
        <p:nvPicPr>
          <p:cNvPr id="3" name="Picture 2"/>
          <p:cNvPicPr>
            <a:picLocks noChangeAspect="1"/>
          </p:cNvPicPr>
          <p:nvPr/>
        </p:nvPicPr>
        <p:blipFill>
          <a:blip r:embed="rId2"/>
          <a:stretch>
            <a:fillRect/>
          </a:stretch>
        </p:blipFill>
        <p:spPr>
          <a:xfrm>
            <a:off x="1577009" y="934278"/>
            <a:ext cx="8328991" cy="5035826"/>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83855089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8104" y="177104"/>
            <a:ext cx="8368748" cy="369332"/>
          </a:xfrm>
          <a:prstGeom prst="rect">
            <a:avLst/>
          </a:prstGeom>
        </p:spPr>
        <p:txBody>
          <a:bodyPr wrap="square">
            <a:spAutoFit/>
          </a:bodyPr>
          <a:lstStyle/>
          <a:p>
            <a:r>
              <a:rPr lang="en-US" dirty="0">
                <a:solidFill>
                  <a:schemeClr val="bg1"/>
                </a:solidFill>
              </a:rPr>
              <a:t>Then from the Process Detail screen, you will click on the link </a:t>
            </a:r>
            <a:r>
              <a:rPr lang="en-US" u="sng" dirty="0">
                <a:solidFill>
                  <a:schemeClr val="bg1"/>
                </a:solidFill>
              </a:rPr>
              <a:t>View Log/Trace</a:t>
            </a:r>
            <a:r>
              <a:rPr lang="en-US" dirty="0">
                <a:solidFill>
                  <a:schemeClr val="bg1"/>
                </a:solidFill>
              </a:rPr>
              <a:t>.</a:t>
            </a:r>
          </a:p>
        </p:txBody>
      </p:sp>
      <p:pic>
        <p:nvPicPr>
          <p:cNvPr id="3" name="Picture 2"/>
          <p:cNvPicPr>
            <a:picLocks noChangeAspect="1"/>
          </p:cNvPicPr>
          <p:nvPr/>
        </p:nvPicPr>
        <p:blipFill>
          <a:blip r:embed="rId2"/>
          <a:stretch>
            <a:fillRect/>
          </a:stretch>
        </p:blipFill>
        <p:spPr>
          <a:xfrm>
            <a:off x="1510748" y="702365"/>
            <a:ext cx="8521148" cy="5287618"/>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67416690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1148" y="198279"/>
            <a:ext cx="9309651" cy="923330"/>
          </a:xfrm>
          <a:prstGeom prst="rect">
            <a:avLst/>
          </a:prstGeom>
        </p:spPr>
        <p:txBody>
          <a:bodyPr wrap="square">
            <a:spAutoFit/>
          </a:bodyPr>
          <a:lstStyle/>
          <a:p>
            <a:r>
              <a:rPr lang="en-US" dirty="0">
                <a:solidFill>
                  <a:schemeClr val="bg1"/>
                </a:solidFill>
              </a:rPr>
              <a:t>From the </a:t>
            </a:r>
            <a:r>
              <a:rPr lang="en-US" u="sng" dirty="0">
                <a:solidFill>
                  <a:schemeClr val="bg1"/>
                </a:solidFill>
              </a:rPr>
              <a:t>View Log/Trace</a:t>
            </a:r>
            <a:r>
              <a:rPr lang="en-US" dirty="0">
                <a:solidFill>
                  <a:schemeClr val="bg1"/>
                </a:solidFill>
              </a:rPr>
              <a:t> screen, you will click on the link for the </a:t>
            </a:r>
            <a:r>
              <a:rPr lang="en-US" u="sng" dirty="0">
                <a:solidFill>
                  <a:schemeClr val="bg1"/>
                </a:solidFill>
              </a:rPr>
              <a:t>PDF file</a:t>
            </a:r>
            <a:r>
              <a:rPr lang="en-US" dirty="0">
                <a:solidFill>
                  <a:schemeClr val="bg1"/>
                </a:solidFill>
              </a:rPr>
              <a:t> in the File List. This will bring up the Ledger History Report that you just </a:t>
            </a:r>
            <a:r>
              <a:rPr lang="en-US" dirty="0" smtClean="0">
                <a:solidFill>
                  <a:schemeClr val="bg1"/>
                </a:solidFill>
              </a:rPr>
              <a:t>ran. You </a:t>
            </a:r>
            <a:r>
              <a:rPr lang="en-US" dirty="0">
                <a:solidFill>
                  <a:schemeClr val="bg1"/>
                </a:solidFill>
              </a:rPr>
              <a:t>can then either Save As or Print the report.</a:t>
            </a:r>
          </a:p>
        </p:txBody>
      </p:sp>
      <p:pic>
        <p:nvPicPr>
          <p:cNvPr id="3" name="Picture 2"/>
          <p:cNvPicPr>
            <a:picLocks noChangeAspect="1"/>
          </p:cNvPicPr>
          <p:nvPr/>
        </p:nvPicPr>
        <p:blipFill>
          <a:blip r:embed="rId2"/>
          <a:stretch>
            <a:fillRect/>
          </a:stretch>
        </p:blipFill>
        <p:spPr>
          <a:xfrm>
            <a:off x="987287" y="1121609"/>
            <a:ext cx="9475303" cy="4921382"/>
          </a:xfrm>
          <a:prstGeom prst="rect">
            <a:avLst/>
          </a:prstGeom>
        </p:spPr>
      </p:pic>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85687876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32194"/>
            <a:ext cx="10972800" cy="490049"/>
          </a:xfrm>
        </p:spPr>
        <p:txBody>
          <a:bodyPr/>
          <a:lstStyle/>
          <a:p>
            <a:r>
              <a:rPr lang="en-US" dirty="0"/>
              <a:t>Budget Amendments</a:t>
            </a:r>
            <a:endParaRPr lang="en-US" sz="2400" b="1" dirty="0">
              <a:solidFill>
                <a:schemeClr val="bg2"/>
              </a:solidFill>
            </a:endParaRPr>
          </a:p>
        </p:txBody>
      </p:sp>
      <p:sp>
        <p:nvSpPr>
          <p:cNvPr id="3" name="Content Placeholder 2"/>
          <p:cNvSpPr>
            <a:spLocks noGrp="1"/>
          </p:cNvSpPr>
          <p:nvPr>
            <p:ph idx="1"/>
          </p:nvPr>
        </p:nvSpPr>
        <p:spPr>
          <a:xfrm>
            <a:off x="1424608" y="815009"/>
            <a:ext cx="9223513" cy="5242323"/>
          </a:xfrm>
        </p:spPr>
        <p:txBody>
          <a:bodyPr/>
          <a:lstStyle/>
          <a:p>
            <a:pPr marL="0" indent="0">
              <a:buNone/>
            </a:pPr>
            <a:r>
              <a:rPr lang="en-US" sz="1600" dirty="0">
                <a:solidFill>
                  <a:schemeClr val="bg1"/>
                </a:solidFill>
              </a:rPr>
              <a:t>There are times during the fiscal year when budgets must be amended for one reason or another.  Budget amendments can be initiated either by the department itself or by the Budget </a:t>
            </a:r>
            <a:r>
              <a:rPr lang="en-US" sz="1600" dirty="0" smtClean="0">
                <a:solidFill>
                  <a:schemeClr val="bg1"/>
                </a:solidFill>
              </a:rPr>
              <a:t>Office. To </a:t>
            </a:r>
            <a:r>
              <a:rPr lang="en-US" sz="1600" dirty="0">
                <a:solidFill>
                  <a:schemeClr val="bg1"/>
                </a:solidFill>
              </a:rPr>
              <a:t>initiate a budget adjustment, the department must complete a Budget Amendment Request including all vital </a:t>
            </a:r>
            <a:r>
              <a:rPr lang="en-US" sz="1600" dirty="0" smtClean="0">
                <a:solidFill>
                  <a:schemeClr val="bg1"/>
                </a:solidFill>
              </a:rPr>
              <a:t>information. This </a:t>
            </a:r>
            <a:r>
              <a:rPr lang="en-US" sz="1600" dirty="0">
                <a:solidFill>
                  <a:schemeClr val="bg1"/>
                </a:solidFill>
              </a:rPr>
              <a:t>form along with instructions, tips, and examples can be found at the following link:  </a:t>
            </a:r>
            <a:r>
              <a:rPr lang="en-US" sz="1600" dirty="0">
                <a:solidFill>
                  <a:schemeClr val="bg1"/>
                </a:solidFill>
                <a:hlinkClick r:id="rId2"/>
              </a:rPr>
              <a:t>http://</a:t>
            </a:r>
            <a:r>
              <a:rPr lang="en-US" sz="1600" dirty="0" smtClean="0">
                <a:solidFill>
                  <a:schemeClr val="bg1"/>
                </a:solidFill>
                <a:hlinkClick r:id="rId2"/>
              </a:rPr>
              <a:t>www.clayton.edu/budget/budgetamendments</a:t>
            </a:r>
            <a:r>
              <a:rPr lang="en-US" sz="1600" dirty="0" smtClean="0">
                <a:solidFill>
                  <a:schemeClr val="bg1"/>
                </a:solidFill>
              </a:rPr>
              <a:t>. All </a:t>
            </a:r>
            <a:r>
              <a:rPr lang="en-US" sz="1600" dirty="0">
                <a:solidFill>
                  <a:schemeClr val="bg1"/>
                </a:solidFill>
              </a:rPr>
              <a:t>budget amendments initiated by the department will need to be signed by all management levels responsible for the budgets changed by the amendment to ensure that all impacted parties are aware of the </a:t>
            </a:r>
            <a:r>
              <a:rPr lang="en-US" sz="1600" dirty="0" smtClean="0">
                <a:solidFill>
                  <a:schemeClr val="bg1"/>
                </a:solidFill>
              </a:rPr>
              <a:t>changes. In </a:t>
            </a:r>
            <a:r>
              <a:rPr lang="en-US" sz="1600" dirty="0">
                <a:solidFill>
                  <a:schemeClr val="bg1"/>
                </a:solidFill>
              </a:rPr>
              <a:t>addition to the Dept. Head all amendments initiated within the Academic Affairs division must also be approved by the </a:t>
            </a:r>
            <a:r>
              <a:rPr lang="en-US" sz="1600" dirty="0" smtClean="0">
                <a:solidFill>
                  <a:schemeClr val="bg1"/>
                </a:solidFill>
              </a:rPr>
              <a:t>Provost. The </a:t>
            </a:r>
            <a:r>
              <a:rPr lang="en-US" sz="1600" dirty="0">
                <a:solidFill>
                  <a:schemeClr val="bg1"/>
                </a:solidFill>
              </a:rPr>
              <a:t>form is submitted to the budget department and entered into PeopleSoft.  </a:t>
            </a:r>
          </a:p>
          <a:p>
            <a:pPr marL="0" indent="0">
              <a:buNone/>
            </a:pPr>
            <a:r>
              <a:rPr lang="en-US" sz="1600" dirty="0">
                <a:solidFill>
                  <a:schemeClr val="bg1"/>
                </a:solidFill>
              </a:rPr>
              <a:t>Amendments initiated by the Budget Office are for budget reductions enacted by the Board of Regents, the President, or Chief Business Officer or for maintenance to the </a:t>
            </a:r>
            <a:r>
              <a:rPr lang="en-US" sz="1600" dirty="0" smtClean="0">
                <a:solidFill>
                  <a:schemeClr val="bg1"/>
                </a:solidFill>
              </a:rPr>
              <a:t>account. Examples </a:t>
            </a:r>
            <a:r>
              <a:rPr lang="en-US" sz="1600" dirty="0">
                <a:solidFill>
                  <a:schemeClr val="bg1"/>
                </a:solidFill>
              </a:rPr>
              <a:t>of Budget maintenance include (but are not limited to):</a:t>
            </a:r>
          </a:p>
          <a:p>
            <a:pPr marL="0" indent="0">
              <a:buNone/>
            </a:pPr>
            <a:r>
              <a:rPr lang="en-US" sz="1600" dirty="0">
                <a:solidFill>
                  <a:schemeClr val="bg1"/>
                </a:solidFill>
              </a:rPr>
              <a:t>•	Quarterly Salary Savings </a:t>
            </a:r>
          </a:p>
          <a:p>
            <a:pPr marL="0" indent="0">
              <a:buNone/>
            </a:pPr>
            <a:r>
              <a:rPr lang="en-US" sz="1600" dirty="0">
                <a:solidFill>
                  <a:schemeClr val="bg1"/>
                </a:solidFill>
              </a:rPr>
              <a:t>•	Adjustment of miscellaneous revenue</a:t>
            </a:r>
          </a:p>
          <a:p>
            <a:pPr marL="0" indent="0">
              <a:buNone/>
            </a:pPr>
            <a:r>
              <a:rPr lang="en-US" sz="1600" dirty="0">
                <a:solidFill>
                  <a:schemeClr val="bg1"/>
                </a:solidFill>
              </a:rPr>
              <a:t>•	Adjust Tuition Revenue</a:t>
            </a:r>
          </a:p>
          <a:p>
            <a:pPr marL="0" indent="0">
              <a:buNone/>
            </a:pPr>
            <a:r>
              <a:rPr lang="en-US" sz="1600" dirty="0">
                <a:solidFill>
                  <a:schemeClr val="bg1"/>
                </a:solidFill>
              </a:rPr>
              <a:t>•	Student assistant funding</a:t>
            </a:r>
          </a:p>
          <a:p>
            <a:pPr marL="0" indent="0">
              <a:buNone/>
            </a:pPr>
            <a:endParaRPr lang="en-US" sz="1600" dirty="0">
              <a:solidFill>
                <a:schemeClr val="bg1"/>
              </a:solidFill>
            </a:endParaRPr>
          </a:p>
          <a:p>
            <a:pPr marL="0" indent="0">
              <a:buNone/>
            </a:pPr>
            <a:r>
              <a:rPr lang="en-US" sz="1600" dirty="0">
                <a:solidFill>
                  <a:schemeClr val="bg1"/>
                </a:solidFill>
              </a:rPr>
              <a:t>The Budget Office will notify the impacted Budget Manager via email if any of the above amendments affect their departmental budget.</a:t>
            </a:r>
          </a:p>
          <a:p>
            <a:pPr marL="0" indent="0">
              <a:buNone/>
            </a:pPr>
            <a:endParaRPr lang="en-US" sz="1400" dirty="0">
              <a:solidFill>
                <a:schemeClr val="bg1"/>
              </a:solidFill>
            </a:endParaRPr>
          </a:p>
        </p:txBody>
      </p:sp>
      <p:sp>
        <p:nvSpPr>
          <p:cNvPr id="6" name="Slide Number Placeholder 5"/>
          <p:cNvSpPr>
            <a:spLocks noGrp="1"/>
          </p:cNvSpPr>
          <p:nvPr>
            <p:ph type="sldNum" sz="quarter" idx="12"/>
          </p:nvPr>
        </p:nvSpPr>
        <p:spPr/>
        <p:txBody>
          <a:bodyPr/>
          <a:lstStyle/>
          <a:p>
            <a:r>
              <a:rPr lang="en-US" dirty="0" smtClean="0">
                <a:solidFill>
                  <a:schemeClr val="bg2"/>
                </a:solidFill>
              </a:rPr>
              <a:t>96</a:t>
            </a:r>
            <a:endParaRPr lang="en-US" dirty="0">
              <a:solidFill>
                <a:schemeClr val="bg2"/>
              </a:solidFill>
            </a:endParaRPr>
          </a:p>
        </p:txBody>
      </p:sp>
    </p:spTree>
    <p:extLst>
      <p:ext uri="{BB962C8B-B14F-4D97-AF65-F5344CB8AC3E}">
        <p14:creationId xmlns:p14="http://schemas.microsoft.com/office/powerpoint/2010/main" val="319595068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7286" y="125895"/>
            <a:ext cx="9932505" cy="5864087"/>
          </a:xfrm>
          <a:prstGeom prst="rect">
            <a:avLst/>
          </a:prstGeom>
        </p:spPr>
      </p:pic>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96040130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3914" y="172277"/>
            <a:ext cx="9607826" cy="5890593"/>
          </a:xfrm>
          <a:prstGeom prst="rect">
            <a:avLst/>
          </a:prstGeom>
        </p:spPr>
      </p:pic>
      <p:sp>
        <p:nvSpPr>
          <p:cNvPr id="8" name="Slide Number Placeholder 7"/>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01651127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8383" y="205408"/>
            <a:ext cx="10316818" cy="5817706"/>
          </a:xfrm>
          <a:prstGeom prst="rect">
            <a:avLst/>
          </a:prstGeom>
        </p:spPr>
      </p:pic>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95830442"/>
      </p:ext>
    </p:extLst>
  </p:cSld>
  <p:clrMapOvr>
    <a:masterClrMapping/>
  </p:clrMapOvr>
  <p:timing>
    <p:tnLst>
      <p:par>
        <p:cTn id="1" dur="indefinite" restart="never" nodeType="tmRoot"/>
      </p:par>
    </p:tnLst>
  </p:timing>
</p:sld>
</file>

<file path=ppt/theme/theme1.xml><?xml version="1.0" encoding="utf-8"?>
<a:theme xmlns:a="http://schemas.openxmlformats.org/drawingml/2006/main" name="1-CSU-master">
  <a:themeElements>
    <a:clrScheme name="CSU-1">
      <a:dk1>
        <a:srgbClr val="66696E"/>
      </a:dk1>
      <a:lt1>
        <a:srgbClr val="FFFFFF"/>
      </a:lt1>
      <a:dk2>
        <a:srgbClr val="053D87"/>
      </a:dk2>
      <a:lt2>
        <a:srgbClr val="E3E3E6"/>
      </a:lt2>
      <a:accent1>
        <a:srgbClr val="FE7C1E"/>
      </a:accent1>
      <a:accent2>
        <a:srgbClr val="6ABAD7"/>
      </a:accent2>
      <a:accent3>
        <a:srgbClr val="FFD663"/>
      </a:accent3>
      <a:accent4>
        <a:srgbClr val="D0AA55"/>
      </a:accent4>
      <a:accent5>
        <a:srgbClr val="FFE7B1"/>
      </a:accent5>
      <a:accent6>
        <a:srgbClr val="C5E2EB"/>
      </a:accent6>
      <a:hlink>
        <a:srgbClr val="BC3C4B"/>
      </a:hlink>
      <a:folHlink>
        <a:srgbClr val="F8CFD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720</TotalTime>
  <Words>4393</Words>
  <Application>Microsoft Office PowerPoint</Application>
  <PresentationFormat>Widescreen</PresentationFormat>
  <Paragraphs>201</Paragraphs>
  <Slides>105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105</vt:i4>
      </vt:variant>
    </vt:vector>
  </HeadingPairs>
  <TitlesOfParts>
    <vt:vector size="109" baseType="lpstr">
      <vt:lpstr>Arial</vt:lpstr>
      <vt:lpstr>Arial Black</vt:lpstr>
      <vt:lpstr>Calibri</vt:lpstr>
      <vt:lpstr>1-CSU-master</vt:lpstr>
      <vt:lpstr>BUDGET MANAGEMENT TRAINING</vt:lpstr>
      <vt:lpstr>PowerPoint Presentation</vt:lpstr>
      <vt:lpstr>SOURCES OF FUNDS</vt:lpstr>
      <vt:lpstr>EXPENDITURE BUDGETS</vt:lpstr>
      <vt:lpstr>EXPENDITURE BUDGETS</vt:lpstr>
      <vt:lpstr>REVENUE BUDGETS</vt:lpstr>
      <vt:lpstr>BUDGET STATUS- APPROP (APPROPRIATION) STATUS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BUDGET STATUS- REVEST (REVENUE) STATUS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QUARTERLY BUDGET REVIEWS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LEDGER HISTORY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Budget Amendments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McElroy</dc:creator>
  <cp:lastModifiedBy>Scott McElroy</cp:lastModifiedBy>
  <cp:revision>58</cp:revision>
  <dcterms:created xsi:type="dcterms:W3CDTF">2020-08-27T17:45:33Z</dcterms:created>
  <dcterms:modified xsi:type="dcterms:W3CDTF">2020-09-02T10:54:41Z</dcterms:modified>
</cp:coreProperties>
</file>