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257" r:id="rId2"/>
    <p:sldId id="258" r:id="rId3"/>
    <p:sldId id="366" r:id="rId4"/>
    <p:sldId id="367" r:id="rId5"/>
    <p:sldId id="368" r:id="rId6"/>
    <p:sldId id="369" r:id="rId7"/>
    <p:sldId id="370" r:id="rId8"/>
    <p:sldId id="371" r:id="rId9"/>
    <p:sldId id="259" r:id="rId10"/>
    <p:sldId id="364" r:id="rId11"/>
    <p:sldId id="365" r:id="rId12"/>
    <p:sldId id="263" r:id="rId13"/>
    <p:sldId id="264" r:id="rId14"/>
    <p:sldId id="265" r:id="rId15"/>
    <p:sldId id="266" r:id="rId16"/>
    <p:sldId id="267" r:id="rId17"/>
    <p:sldId id="268" r:id="rId18"/>
    <p:sldId id="271" r:id="rId19"/>
    <p:sldId id="372" r:id="rId20"/>
    <p:sldId id="272" r:id="rId21"/>
    <p:sldId id="273" r:id="rId22"/>
    <p:sldId id="275" r:id="rId23"/>
    <p:sldId id="276" r:id="rId24"/>
    <p:sldId id="277" r:id="rId25"/>
    <p:sldId id="3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3D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67" autoAdjust="0"/>
    <p:restoredTop sz="94660"/>
  </p:normalViewPr>
  <p:slideViewPr>
    <p:cSldViewPr snapToGrid="0">
      <p:cViewPr varScale="1">
        <p:scale>
          <a:sx n="93" d="100"/>
          <a:sy n="93" d="100"/>
        </p:scale>
        <p:origin x="7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FA611-06CB-4814-B669-F6D39DC6A427}" type="datetimeFigureOut">
              <a:rPr lang="en-US" smtClean="0"/>
              <a:t>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5D7FF2-46B7-46A8-9D4A-69F338DB5AD6}" type="slidenum">
              <a:rPr lang="en-US" smtClean="0"/>
              <a:t>‹#›</a:t>
            </a:fld>
            <a:endParaRPr lang="en-US"/>
          </a:p>
        </p:txBody>
      </p:sp>
    </p:spTree>
    <p:extLst>
      <p:ext uri="{BB962C8B-B14F-4D97-AF65-F5344CB8AC3E}">
        <p14:creationId xmlns:p14="http://schemas.microsoft.com/office/powerpoint/2010/main" val="499353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cap="all" baseline="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7"/>
          <p:cNvSpPr>
            <a:spLocks noGrp="1"/>
          </p:cNvSpPr>
          <p:nvPr>
            <p:ph type="dt" sz="half" idx="10"/>
          </p:nvPr>
        </p:nvSpPr>
        <p:spPr/>
        <p:txBody>
          <a:bodyPr/>
          <a:lstStyle/>
          <a:p>
            <a:fld id="{B6225D70-CC5C-42EC-ADF7-6988EE470A16}" type="datetime1">
              <a:rPr lang="en-US" smtClean="0"/>
              <a:t>2/3/2021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74009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lang="en-US" dirty="0"/>
              <a:t>Fifth </a:t>
            </a:r>
            <a:r>
              <a:rPr lang="en-US" dirty="0" smtClean="0"/>
              <a:t>level</a:t>
            </a:r>
            <a:fld id="{F26FFF8B-E00D-EF41-BBDF-FB5CDF328CDE}" type="slidenum">
              <a:rPr lang="en-US" smtClean="0"/>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t>‹#›</a:t>
            </a:fld>
            <a:endParaRPr lang="en-US" dirty="0" smtClean="0"/>
          </a:p>
          <a:p>
            <a:pPr lvl="4"/>
            <a:endParaRPr lang="en-US" dirty="0"/>
          </a:p>
        </p:txBody>
      </p:sp>
      <p:sp>
        <p:nvSpPr>
          <p:cNvPr id="7" name="Date Placeholder 6"/>
          <p:cNvSpPr>
            <a:spLocks noGrp="1"/>
          </p:cNvSpPr>
          <p:nvPr>
            <p:ph type="dt" sz="half" idx="10"/>
          </p:nvPr>
        </p:nvSpPr>
        <p:spPr/>
        <p:txBody>
          <a:bodyPr/>
          <a:lstStyle/>
          <a:p>
            <a:fld id="{8496A4A1-941E-42CD-89B3-85D7AECDDDD0}" type="datetime1">
              <a:rPr lang="en-US" smtClean="0"/>
              <a:t>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1423374" y="5692207"/>
            <a:ext cx="662608" cy="365125"/>
          </a:xfrm>
        </p:spPr>
        <p:txBody>
          <a:bodyPr/>
          <a:lstStyle>
            <a:lvl1pPr>
              <a:defRPr sz="2400"/>
            </a:lvl1pPr>
          </a:lstStyle>
          <a:p>
            <a:endParaRPr lang="en-US" dirty="0"/>
          </a:p>
        </p:txBody>
      </p:sp>
    </p:spTree>
    <p:extLst>
      <p:ext uri="{BB962C8B-B14F-4D97-AF65-F5344CB8AC3E}">
        <p14:creationId xmlns:p14="http://schemas.microsoft.com/office/powerpoint/2010/main" val="30190178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fld id="{CE903F59-7073-4DBB-A9BC-E25DE6F666B4}" type="datetime1">
              <a:rPr lang="en-US" smtClean="0"/>
              <a:t>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1353800" y="5711748"/>
            <a:ext cx="838200" cy="365125"/>
          </a:xfrm>
        </p:spPr>
        <p:txBody>
          <a:bodyPr/>
          <a:lstStyle>
            <a:lvl1pPr>
              <a:defRPr sz="2400">
                <a:solidFill>
                  <a:schemeClr val="bg2"/>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46122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99EE677B-D1F6-4B90-B6BF-6795FC8B7ED0}" type="datetime1">
              <a:rPr lang="en-US" smtClean="0"/>
              <a:t>2/3/2021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8289112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p:txBody>
          <a:bodyPr/>
          <a:lstStyle/>
          <a:p>
            <a:fld id="{1811997D-3CFC-404C-8EDE-7A977C28D56C}" type="datetime1">
              <a:rPr lang="en-US" smtClean="0"/>
              <a:t>2/3/2021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10925334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153D4207-EFA8-4AE3-8562-E334FB831988}" type="datetime1">
              <a:rPr lang="en-US" smtClean="0"/>
              <a:t>2/3/2021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5497159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1F0E07-2232-4FD6-804D-5BC0DB2E5A50}" type="datetime1">
              <a:rPr lang="en-US" smtClean="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sp>
        <p:nvSpPr>
          <p:cNvPr id="2" name="Rectangle 1"/>
          <p:cNvSpPr/>
          <p:nvPr userDrawn="1"/>
        </p:nvSpPr>
        <p:spPr>
          <a:xfrm>
            <a:off x="11434728" y="5638284"/>
            <a:ext cx="561372" cy="461665"/>
          </a:xfrm>
          <a:prstGeom prst="rect">
            <a:avLst/>
          </a:prstGeom>
        </p:spPr>
        <p:txBody>
          <a:bodyPr wrap="none">
            <a:spAutoFit/>
          </a:bodyPr>
          <a:lstStyle/>
          <a:p>
            <a:fld id="{F26FFF8B-E00D-EF41-BBDF-FB5CDF328CDE}" type="slidenum">
              <a:rPr lang="en-US" sz="2400" smtClean="0">
                <a:solidFill>
                  <a:schemeClr val="bg2"/>
                </a:solidFill>
              </a:rPr>
              <a:pPr/>
              <a:t>‹#›</a:t>
            </a:fld>
            <a:endParaRPr lang="en-US" sz="2400" dirty="0">
              <a:solidFill>
                <a:schemeClr val="bg2"/>
              </a:solidFill>
            </a:endParaRPr>
          </a:p>
        </p:txBody>
      </p:sp>
    </p:spTree>
    <p:extLst>
      <p:ext uri="{BB962C8B-B14F-4D97-AF65-F5344CB8AC3E}">
        <p14:creationId xmlns:p14="http://schemas.microsoft.com/office/powerpoint/2010/main" val="38229585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B94150A-BF61-4D96-9C1D-1B7D3745D9FA}" type="datetime1">
              <a:rPr lang="en-US" smtClean="0"/>
              <a:t>2/3/2021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3958252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EF838B3-1DDB-4456-8576-CA68A2BE37FC}" type="datetime1">
              <a:rPr lang="en-US" smtClean="0"/>
              <a:t>2/3/2021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37583383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32194"/>
            <a:ext cx="10972800" cy="136800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856222"/>
            <a:ext cx="10972800" cy="420111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smtClean="0"/>
              <a:t>level</a:t>
            </a:r>
            <a:fld id="{F26FFF8B-E00D-EF41-BBDF-FB5CDF328CDE}" type="slidenum">
              <a:rPr lang="en-US" smtClean="0"/>
              <a:pPr/>
              <a:t>‹#›</a:t>
            </a:fld>
            <a:endParaRPr lang="en-US" dirty="0"/>
          </a:p>
        </p:txBody>
      </p:sp>
      <p:sp>
        <p:nvSpPr>
          <p:cNvPr id="8" name="Date Placeholder 3"/>
          <p:cNvSpPr>
            <a:spLocks noGrp="1"/>
          </p:cNvSpPr>
          <p:nvPr>
            <p:ph type="dt" sz="half" idx="2"/>
          </p:nvPr>
        </p:nvSpPr>
        <p:spPr>
          <a:xfrm>
            <a:off x="838200" y="58118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E2EFC-D8A4-42A5-92EA-6C3A139DB52F}" type="datetime1">
              <a:rPr lang="en-US" smtClean="0"/>
              <a:t>2/3/2021</a:t>
            </a:fld>
            <a:endParaRPr lang="en-US" dirty="0"/>
          </a:p>
        </p:txBody>
      </p:sp>
      <p:sp>
        <p:nvSpPr>
          <p:cNvPr id="9" name="Footer Placeholder 4"/>
          <p:cNvSpPr>
            <a:spLocks noGrp="1"/>
          </p:cNvSpPr>
          <p:nvPr>
            <p:ph type="ftr" sz="quarter" idx="3"/>
          </p:nvPr>
        </p:nvSpPr>
        <p:spPr>
          <a:xfrm>
            <a:off x="7239000" y="5811839"/>
            <a:ext cx="411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10" name="Slide Number Placeholder 5"/>
          <p:cNvSpPr>
            <a:spLocks noGrp="1"/>
          </p:cNvSpPr>
          <p:nvPr>
            <p:ph type="sldNum" sz="quarter" idx="4"/>
          </p:nvPr>
        </p:nvSpPr>
        <p:spPr>
          <a:xfrm>
            <a:off x="11522765" y="5692207"/>
            <a:ext cx="55659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Tree>
    <p:extLst>
      <p:ext uri="{BB962C8B-B14F-4D97-AF65-F5344CB8AC3E}">
        <p14:creationId xmlns:p14="http://schemas.microsoft.com/office/powerpoint/2010/main" val="32322797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hf hdr="0" ftr="0" dt="0"/>
  <p:txStyles>
    <p:titleStyle>
      <a:lvl1pPr algn="ctr" defTabSz="457200" rtl="0" eaLnBrk="1" latinLnBrk="0" hangingPunct="1">
        <a:spcBef>
          <a:spcPct val="0"/>
        </a:spcBef>
        <a:buNone/>
        <a:defRPr sz="3200" kern="1200" cap="all" baseline="0">
          <a:solidFill>
            <a:srgbClr val="053E87"/>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rgbClr val="67696E"/>
          </a:solidFill>
          <a:latin typeface="+mn-lt"/>
          <a:ea typeface="+mn-ea"/>
          <a:cs typeface="+mn-cs"/>
        </a:defRPr>
      </a:lvl1pPr>
      <a:lvl2pPr marL="742950" indent="-285750" algn="l" defTabSz="457200" rtl="0" eaLnBrk="1" latinLnBrk="0" hangingPunct="1">
        <a:spcBef>
          <a:spcPct val="20000"/>
        </a:spcBef>
        <a:buFont typeface="Arial"/>
        <a:buChar char="–"/>
        <a:defRPr sz="2300" kern="1200">
          <a:solidFill>
            <a:srgbClr val="67696E"/>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67696E"/>
          </a:solidFill>
          <a:latin typeface="+mn-lt"/>
          <a:ea typeface="+mn-ea"/>
          <a:cs typeface="+mn-cs"/>
        </a:defRPr>
      </a:lvl3pPr>
      <a:lvl4pPr marL="1600200" indent="-228600" algn="l" defTabSz="457200" rtl="0" eaLnBrk="1" latinLnBrk="0" hangingPunct="1">
        <a:spcBef>
          <a:spcPct val="20000"/>
        </a:spcBef>
        <a:buFont typeface="Arial"/>
        <a:buChar char="–"/>
        <a:defRPr sz="1700" kern="1200">
          <a:solidFill>
            <a:srgbClr val="67696E"/>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6769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scottmcelroy@clayton.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clayton.edu/budget/budget-managers" TargetMode="External"/><Relationship Id="rId2" Type="http://schemas.openxmlformats.org/officeDocument/2006/relationships/hyperlink" Target="mailto:jeritrenova@clayton.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452" y="-258136"/>
            <a:ext cx="10972800" cy="1368006"/>
          </a:xfrm>
        </p:spPr>
        <p:txBody>
          <a:bodyPr/>
          <a:lstStyle/>
          <a:p>
            <a:r>
              <a:rPr lang="en-US" dirty="0" smtClean="0"/>
              <a:t>Grant BUDGET MANAGEMENT TRAINING</a:t>
            </a:r>
            <a:endParaRPr lang="en-US" dirty="0"/>
          </a:p>
        </p:txBody>
      </p:sp>
      <p:sp>
        <p:nvSpPr>
          <p:cNvPr id="5" name="TextBox 4"/>
          <p:cNvSpPr txBox="1"/>
          <p:nvPr/>
        </p:nvSpPr>
        <p:spPr>
          <a:xfrm>
            <a:off x="2206486" y="4572000"/>
            <a:ext cx="7686261" cy="1569660"/>
          </a:xfrm>
          <a:prstGeom prst="rect">
            <a:avLst/>
          </a:prstGeom>
          <a:noFill/>
        </p:spPr>
        <p:txBody>
          <a:bodyPr wrap="square" rtlCol="0">
            <a:spAutoFit/>
          </a:bodyPr>
          <a:lstStyle/>
          <a:p>
            <a:pPr algn="ctr"/>
            <a:r>
              <a:rPr lang="en-US" sz="3200" dirty="0" smtClean="0">
                <a:solidFill>
                  <a:schemeClr val="bg2"/>
                </a:solidFill>
              </a:rPr>
              <a:t>Scott McElroy</a:t>
            </a:r>
          </a:p>
          <a:p>
            <a:pPr algn="ctr"/>
            <a:r>
              <a:rPr lang="en-US" sz="3200" dirty="0" smtClean="0">
                <a:solidFill>
                  <a:schemeClr val="bg2"/>
                </a:solidFill>
                <a:hlinkClick r:id="rId2"/>
              </a:rPr>
              <a:t>scottmcelroy@clayton.edu</a:t>
            </a:r>
            <a:endParaRPr lang="en-US" sz="3200" dirty="0" smtClean="0">
              <a:solidFill>
                <a:schemeClr val="bg2"/>
              </a:solidFill>
            </a:endParaRPr>
          </a:p>
          <a:p>
            <a:pPr algn="ctr"/>
            <a:r>
              <a:rPr lang="en-US" sz="3200" dirty="0" smtClean="0">
                <a:solidFill>
                  <a:schemeClr val="bg2"/>
                </a:solidFill>
              </a:rPr>
              <a:t>(678) 466-4285</a:t>
            </a:r>
            <a:endParaRPr lang="en-US" sz="3200" dirty="0">
              <a:solidFill>
                <a:schemeClr val="bg2"/>
              </a:solidFill>
            </a:endParaRPr>
          </a:p>
        </p:txBody>
      </p:sp>
      <p:pic>
        <p:nvPicPr>
          <p:cNvPr id="6" name="Picture 5" descr="Mike Agostinelli, Author at NCCE's Tech-Savvy Teacher Bl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2024" y="818984"/>
            <a:ext cx="7331103" cy="3538703"/>
          </a:xfrm>
          <a:prstGeom prst="rect">
            <a:avLst/>
          </a:prstGeom>
        </p:spPr>
      </p:pic>
    </p:spTree>
    <p:extLst>
      <p:ext uri="{BB962C8B-B14F-4D97-AF65-F5344CB8AC3E}">
        <p14:creationId xmlns:p14="http://schemas.microsoft.com/office/powerpoint/2010/main" val="3702592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289"/>
            <a:ext cx="10972800" cy="642449"/>
          </a:xfrm>
        </p:spPr>
        <p:txBody>
          <a:bodyPr/>
          <a:lstStyle/>
          <a:p>
            <a:r>
              <a:rPr lang="en-US" dirty="0" smtClean="0">
                <a:solidFill>
                  <a:schemeClr val="bg2"/>
                </a:solidFill>
              </a:rPr>
              <a:t>Quar</a:t>
            </a:r>
            <a:r>
              <a:rPr lang="en-US" dirty="0" smtClean="0">
                <a:solidFill>
                  <a:srgbClr val="053D87"/>
                </a:solidFill>
              </a:rPr>
              <a:t>t</a:t>
            </a:r>
            <a:r>
              <a:rPr lang="en-US" dirty="0" smtClean="0">
                <a:solidFill>
                  <a:schemeClr val="bg2"/>
                </a:solidFill>
              </a:rPr>
              <a:t>erly Grant Expenditures Review</a:t>
            </a:r>
            <a:endParaRPr lang="en-US" dirty="0">
              <a:solidFill>
                <a:schemeClr val="bg2"/>
              </a:solidFill>
            </a:endParaRPr>
          </a:p>
        </p:txBody>
      </p:sp>
      <p:sp>
        <p:nvSpPr>
          <p:cNvPr id="6" name="Slide Number Placeholder 5"/>
          <p:cNvSpPr>
            <a:spLocks noGrp="1"/>
          </p:cNvSpPr>
          <p:nvPr>
            <p:ph type="sldNum" sz="quarter" idx="12"/>
          </p:nvPr>
        </p:nvSpPr>
        <p:spPr/>
        <p:txBody>
          <a:bodyPr/>
          <a:lstStyle/>
          <a:p>
            <a:r>
              <a:rPr lang="en-US" dirty="0" smtClean="0">
                <a:solidFill>
                  <a:schemeClr val="bg2"/>
                </a:solidFill>
              </a:rPr>
              <a:t>3</a:t>
            </a:r>
            <a:endParaRPr lang="en-US" dirty="0">
              <a:solidFill>
                <a:schemeClr val="bg2"/>
              </a:solidFill>
            </a:endParaRPr>
          </a:p>
        </p:txBody>
      </p:sp>
      <p:sp>
        <p:nvSpPr>
          <p:cNvPr id="8" name="Rectangle 7"/>
          <p:cNvSpPr/>
          <p:nvPr/>
        </p:nvSpPr>
        <p:spPr>
          <a:xfrm>
            <a:off x="1113906" y="425021"/>
            <a:ext cx="10640290" cy="5786199"/>
          </a:xfrm>
          <a:prstGeom prst="rect">
            <a:avLst/>
          </a:prstGeom>
        </p:spPr>
        <p:txBody>
          <a:bodyPr wrap="square">
            <a:spAutoFit/>
          </a:bodyPr>
          <a:lstStyle/>
          <a:p>
            <a:r>
              <a:rPr lang="en-US" sz="1000" b="1" dirty="0">
                <a:latin typeface="Calibri" panose="020F0502020204030204" pitchFamily="34" charset="0"/>
                <a:ea typeface="Calibri" panose="020F0502020204030204" pitchFamily="34" charset="0"/>
                <a:cs typeface="Calibri" panose="020F0502020204030204" pitchFamily="34" charset="0"/>
              </a:rPr>
              <a:t>2nd Quarter Grant Expenditures Review:</a:t>
            </a:r>
            <a:endParaRPr lang="en-US" sz="1000" dirty="0">
              <a:latin typeface="Calibri" panose="020F0502020204030204" pitchFamily="34" charset="0"/>
              <a:ea typeface="Calibri" panose="020F0502020204030204" pitchFamily="34" charset="0"/>
            </a:endParaRPr>
          </a:p>
          <a:p>
            <a:r>
              <a:rPr lang="en-US" sz="1000" b="1" dirty="0">
                <a:latin typeface="Calibri" panose="020F0502020204030204" pitchFamily="34" charset="0"/>
                <a:ea typeface="Calibri" panose="020F0502020204030204" pitchFamily="34" charset="0"/>
                <a:cs typeface="Calibri" panose="020F0502020204030204" pitchFamily="34" charset="0"/>
              </a:rPr>
              <a:t> </a:t>
            </a:r>
            <a:r>
              <a:rPr lang="en-US" sz="10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2</a:t>
            </a:r>
            <a:r>
              <a:rPr lang="en-US" sz="1000" b="1" baseline="30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nd</a:t>
            </a:r>
            <a:r>
              <a:rPr lang="en-US" sz="10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Quarter Grant Expenditure Review:</a:t>
            </a:r>
            <a:endParaRPr lang="en-US" sz="1000" dirty="0">
              <a:latin typeface="Calibri" panose="020F0502020204030204" pitchFamily="34" charset="0"/>
              <a:ea typeface="Calibri" panose="020F0502020204030204" pitchFamily="34" charset="0"/>
            </a:endParaRPr>
          </a:p>
          <a:p>
            <a:endPar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We </a:t>
            </a: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have all the entries posted </a:t>
            </a:r>
            <a:r>
              <a:rPr lang="en-US" sz="1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through </a:t>
            </a:r>
            <a:r>
              <a:rPr lang="en-US" sz="10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December 31</a:t>
            </a:r>
            <a:r>
              <a:rPr lang="en-US" sz="1000" b="1" baseline="30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st</a:t>
            </a:r>
            <a:r>
              <a:rPr lang="en-US" sz="10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2020, s</a:t>
            </a:r>
            <a:r>
              <a:rPr lang="en-US" sz="1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o </a:t>
            </a: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it is now time to begin your </a:t>
            </a:r>
            <a:r>
              <a:rPr lang="en-US" sz="10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FY21 2</a:t>
            </a:r>
            <a:r>
              <a:rPr lang="en-US" sz="1000" b="1" baseline="30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nd</a:t>
            </a:r>
            <a:r>
              <a:rPr lang="en-US" sz="10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Quarter</a:t>
            </a:r>
            <a:r>
              <a:rPr lang="en-US" sz="1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grant budget review process</a:t>
            </a:r>
            <a:r>
              <a:rPr lang="en-US" sz="1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As a Principal Investigator/Project Director, you will now be required to review and certify all expenditures that have posted to your grant during the quarter. All transactions should be reviewed for accuracy. All exceptions should be posted on the </a:t>
            </a:r>
            <a:r>
              <a:rPr lang="en-US" sz="10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Quarterly Grant Expenditures Budget Certification </a:t>
            </a:r>
            <a:r>
              <a:rPr lang="en-US" sz="1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letter.</a:t>
            </a:r>
          </a:p>
          <a:p>
            <a:endParaRPr lang="en-US" sz="10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The deadline </a:t>
            </a: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for these reports (along with the signed Certification Letter) to be submitted to me is</a:t>
            </a:r>
            <a:r>
              <a:rPr lang="en-US" sz="10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000" b="1" u="sng" dirty="0">
                <a:solidFill>
                  <a:srgbClr val="000000"/>
                </a:solidFill>
                <a:latin typeface="Calibri" panose="020F0502020204030204" pitchFamily="34" charset="0"/>
                <a:ea typeface="Calibri" panose="020F0502020204030204" pitchFamily="34" charset="0"/>
                <a:cs typeface="Calibri" panose="020F0502020204030204" pitchFamily="34" charset="0"/>
              </a:rPr>
              <a:t>Friday, February 19, </a:t>
            </a:r>
            <a:r>
              <a:rPr lang="en-US" sz="10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2021</a:t>
            </a:r>
            <a:r>
              <a:rPr lang="en-US" sz="1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1000" dirty="0" smtClean="0">
                <a:solidFill>
                  <a:srgbClr val="1F497D"/>
                </a:solidFill>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Please return to Jeri Trenova via email at </a:t>
            </a:r>
            <a:r>
              <a:rPr lang="en-US" sz="1000" dirty="0" smtClean="0">
                <a:solidFill>
                  <a:srgbClr val="000000"/>
                </a:solidFill>
                <a:latin typeface="Calibri" panose="020F0502020204030204" pitchFamily="34" charset="0"/>
                <a:ea typeface="Calibri" panose="020F0502020204030204" pitchFamily="34" charset="0"/>
                <a:cs typeface="Calibri" panose="020F0502020204030204" pitchFamily="34" charset="0"/>
                <a:hlinkClick r:id="rId2"/>
              </a:rPr>
              <a:t>jeritrenova@clayton.edu</a:t>
            </a:r>
            <a:r>
              <a:rPr lang="en-US" sz="1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000" dirty="0" smtClean="0">
                <a:latin typeface="Calibri" panose="020F0502020204030204" pitchFamily="34" charset="0"/>
                <a:ea typeface="Calibri" panose="020F0502020204030204" pitchFamily="34" charset="0"/>
                <a:cs typeface="Calibri" panose="020F0502020204030204" pitchFamily="34" charset="0"/>
              </a:rPr>
              <a:t>.</a:t>
            </a:r>
            <a:endParaRPr lang="en-US" sz="1000" dirty="0">
              <a:latin typeface="Calibri" panose="020F0502020204030204" pitchFamily="34" charset="0"/>
              <a:ea typeface="Calibri" panose="020F0502020204030204" pitchFamily="34" charset="0"/>
            </a:endParaRPr>
          </a:p>
          <a:p>
            <a:endParaRPr lang="en-US" sz="10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Please </a:t>
            </a: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run a </a:t>
            </a:r>
            <a:r>
              <a:rPr lang="en-US" sz="1000" b="1" dirty="0">
                <a:solidFill>
                  <a:srgbClr val="000000"/>
                </a:solidFill>
                <a:latin typeface="Calibri" panose="020F0502020204030204" pitchFamily="34" charset="0"/>
                <a:ea typeface="Calibri" panose="020F0502020204030204" pitchFamily="34" charset="0"/>
                <a:cs typeface="Calibri" panose="020F0502020204030204" pitchFamily="34" charset="0"/>
              </a:rPr>
              <a:t>Grant Budget Activity Report</a:t>
            </a: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 for your department(s). You can find the instructions, as well as detailed screen shots of how to run the report on the Budget Office website at the link below. There are 2 different versions of this report. I encourage you to run the Full Detail version to review each expense that has posted against your grant. </a:t>
            </a:r>
            <a:endParaRPr lang="en-US" sz="1000" dirty="0">
              <a:latin typeface="Calibri" panose="020F0502020204030204" pitchFamily="34" charset="0"/>
              <a:ea typeface="Calibri" panose="020F0502020204030204" pitchFamily="34" charset="0"/>
            </a:endParaRPr>
          </a:p>
          <a:p>
            <a:pPr marL="628650" lvl="1" indent="-171450">
              <a:buSzPts val="1000"/>
              <a:buFont typeface="Arial" panose="020B0604020202020204" pitchFamily="34" charset="0"/>
              <a:buChar char="•"/>
              <a:tabLst>
                <a:tab pos="457200" algn="l"/>
              </a:tabLst>
            </a:pPr>
            <a:r>
              <a:rPr lang="en-US" sz="1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order to find out the employees that make up your Personnel totals, the budget office will be able to send you a quarterly payroll report upon request. If you dispute any of the </a:t>
            </a:r>
            <a:r>
              <a:rPr lang="en-US" sz="1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expenses</a:t>
            </a:r>
            <a:r>
              <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please contact either Jeri or myself via email or phone. </a:t>
            </a:r>
            <a:endPar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After you have done your review of the expenses on your report, </a:t>
            </a:r>
            <a:r>
              <a:rPr lang="en-US" sz="1000" b="1" dirty="0">
                <a:solidFill>
                  <a:srgbClr val="000000"/>
                </a:solidFill>
                <a:latin typeface="Calibri" panose="020F0502020204030204" pitchFamily="34" charset="0"/>
                <a:ea typeface="Calibri" panose="020F0502020204030204" pitchFamily="34" charset="0"/>
                <a:cs typeface="Calibri" panose="020F0502020204030204" pitchFamily="34" charset="0"/>
              </a:rPr>
              <a:t>print the </a:t>
            </a:r>
            <a:r>
              <a:rPr lang="en-US" sz="1000" b="1" u="sng" dirty="0">
                <a:solidFill>
                  <a:srgbClr val="000000"/>
                </a:solidFill>
                <a:latin typeface="Calibri" panose="020F0502020204030204" pitchFamily="34" charset="0"/>
                <a:ea typeface="Calibri" panose="020F0502020204030204" pitchFamily="34" charset="0"/>
                <a:cs typeface="Calibri" panose="020F0502020204030204" pitchFamily="34" charset="0"/>
              </a:rPr>
              <a:t>Summary version</a:t>
            </a:r>
            <a:r>
              <a:rPr lang="en-US" sz="1000" b="1" dirty="0">
                <a:solidFill>
                  <a:srgbClr val="000000"/>
                </a:solidFill>
                <a:latin typeface="Calibri" panose="020F0502020204030204" pitchFamily="34" charset="0"/>
                <a:ea typeface="Calibri" panose="020F0502020204030204" pitchFamily="34" charset="0"/>
                <a:cs typeface="Calibri" panose="020F0502020204030204" pitchFamily="34" charset="0"/>
              </a:rPr>
              <a:t> of the report, sign and date the report</a:t>
            </a: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 and return to me. Please remember I only want the </a:t>
            </a:r>
            <a:r>
              <a:rPr lang="en-US" sz="1000" b="1" u="sng" dirty="0">
                <a:solidFill>
                  <a:srgbClr val="000000"/>
                </a:solidFill>
                <a:latin typeface="Calibri" panose="020F0502020204030204" pitchFamily="34" charset="0"/>
                <a:ea typeface="Calibri" panose="020F0502020204030204" pitchFamily="34" charset="0"/>
                <a:cs typeface="Calibri" panose="020F0502020204030204" pitchFamily="34" charset="0"/>
              </a:rPr>
              <a:t>SUMMARY</a:t>
            </a: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 version submitted to me. If you send me the Full Detail, I’m going to ask you to run the SUMMARY and sign that and submit to me.  </a:t>
            </a:r>
            <a:endParaRPr lang="en-US" sz="1000" dirty="0">
              <a:latin typeface="Calibri" panose="020F0502020204030204" pitchFamily="34" charset="0"/>
              <a:ea typeface="Calibri" panose="020F0502020204030204" pitchFamily="34" charset="0"/>
            </a:endParaRPr>
          </a:p>
          <a:p>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000" dirty="0">
              <a:latin typeface="Calibri" panose="020F0502020204030204" pitchFamily="34" charset="0"/>
              <a:ea typeface="Calibri" panose="020F0502020204030204" pitchFamily="34" charset="0"/>
            </a:endParaRPr>
          </a:p>
          <a:p>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Here is the link where you can find the Grant Budget Activity Report</a:t>
            </a:r>
            <a:r>
              <a:rPr lang="en-US" sz="1000" dirty="0">
                <a:solidFill>
                  <a:srgbClr val="1F497D"/>
                </a:solidFill>
                <a:latin typeface="Calibri" panose="020F0502020204030204" pitchFamily="34" charset="0"/>
                <a:ea typeface="Calibri" panose="020F0502020204030204" pitchFamily="34" charset="0"/>
                <a:cs typeface="Calibri" panose="020F0502020204030204" pitchFamily="34" charset="0"/>
              </a:rPr>
              <a:t>: </a:t>
            </a:r>
            <a:r>
              <a:rPr lang="en-US" sz="1000" u="sng"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3"/>
              </a:rPr>
              <a:t>http://www.clayton.edu/budget/budget-managers</a:t>
            </a:r>
            <a:r>
              <a:rPr lang="en-US" sz="1000" dirty="0">
                <a:solidFill>
                  <a:srgbClr val="1F497D"/>
                </a:solidFill>
                <a:latin typeface="Calibri" panose="020F0502020204030204" pitchFamily="34" charset="0"/>
                <a:ea typeface="Calibri" panose="020F0502020204030204" pitchFamily="34" charset="0"/>
                <a:cs typeface="Calibri" panose="020F0502020204030204" pitchFamily="34" charset="0"/>
              </a:rPr>
              <a:t>. </a:t>
            </a:r>
            <a:endParaRPr lang="en-US" sz="1000" dirty="0">
              <a:latin typeface="Calibri" panose="020F0502020204030204" pitchFamily="34" charset="0"/>
              <a:ea typeface="Calibri" panose="020F0502020204030204" pitchFamily="34" charset="0"/>
            </a:endParaRPr>
          </a:p>
          <a:p>
            <a:r>
              <a:rPr lang="en-US" sz="1000" dirty="0">
                <a:solidFill>
                  <a:srgbClr val="1F497D"/>
                </a:solidFill>
                <a:latin typeface="Calibri" panose="020F0502020204030204" pitchFamily="34" charset="0"/>
                <a:ea typeface="Calibri" panose="020F0502020204030204" pitchFamily="34" charset="0"/>
                <a:cs typeface="Calibri" panose="020F0502020204030204" pitchFamily="34" charset="0"/>
              </a:rPr>
              <a:t> </a:t>
            </a:r>
            <a:endParaRPr lang="en-US" sz="1000" dirty="0">
              <a:latin typeface="Calibri" panose="020F0502020204030204" pitchFamily="34" charset="0"/>
              <a:ea typeface="Calibri" panose="020F0502020204030204" pitchFamily="34" charset="0"/>
            </a:endParaRPr>
          </a:p>
          <a:p>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Please note the format for the Grant Budget Activity Report. These are the parameters you will enter on the report set up for the </a:t>
            </a:r>
            <a:r>
              <a:rPr lang="en-US" sz="1000" b="1" dirty="0">
                <a:solidFill>
                  <a:srgbClr val="000000"/>
                </a:solidFill>
                <a:latin typeface="Calibri" panose="020F0502020204030204" pitchFamily="34" charset="0"/>
                <a:ea typeface="Calibri" panose="020F0502020204030204" pitchFamily="34" charset="0"/>
                <a:cs typeface="Calibri" panose="020F0502020204030204" pitchFamily="34" charset="0"/>
              </a:rPr>
              <a:t>2nd Quarter</a:t>
            </a:r>
            <a:r>
              <a:rPr lang="en-US" sz="1000" dirty="0">
                <a:solidFill>
                  <a:srgbClr val="1F497D"/>
                </a:solidFill>
                <a:latin typeface="Calibri" panose="020F0502020204030204" pitchFamily="34" charset="0"/>
                <a:ea typeface="Calibri" panose="020F0502020204030204" pitchFamily="34" charset="0"/>
                <a:cs typeface="Calibri" panose="020F0502020204030204" pitchFamily="34" charset="0"/>
              </a:rPr>
              <a:t>:</a:t>
            </a: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000" dirty="0">
              <a:latin typeface="Calibri" panose="020F0502020204030204" pitchFamily="34" charset="0"/>
              <a:ea typeface="Calibri" panose="020F0502020204030204" pitchFamily="34" charset="0"/>
            </a:endParaRPr>
          </a:p>
          <a:p>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Grant Budget Activity Detail Report:    </a:t>
            </a:r>
            <a:r>
              <a:rPr lang="en-US" sz="1000" dirty="0">
                <a:solidFill>
                  <a:srgbClr val="FF0000"/>
                </a:solidFill>
                <a:latin typeface="Calibri" panose="020F0502020204030204" pitchFamily="34" charset="0"/>
                <a:ea typeface="Calibri" panose="020F0502020204030204" pitchFamily="34" charset="0"/>
                <a:cs typeface="Calibri" panose="020F0502020204030204" pitchFamily="34" charset="0"/>
              </a:rPr>
              <a:t>Check if you want a detailed report</a:t>
            </a: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                         Grant Budget Activity Summary Report: </a:t>
            </a:r>
            <a:r>
              <a:rPr lang="en-US" sz="1000" dirty="0">
                <a:solidFill>
                  <a:srgbClr val="FF0000"/>
                </a:solidFill>
                <a:latin typeface="Calibri" panose="020F0502020204030204" pitchFamily="34" charset="0"/>
                <a:ea typeface="Calibri" panose="020F0502020204030204" pitchFamily="34" charset="0"/>
                <a:cs typeface="Calibri" panose="020F0502020204030204" pitchFamily="34" charset="0"/>
              </a:rPr>
              <a:t>Check if you are ready to submit your Summary report to me</a:t>
            </a:r>
            <a:endParaRPr lang="en-US" sz="1000" dirty="0">
              <a:latin typeface="Calibri" panose="020F0502020204030204" pitchFamily="34" charset="0"/>
              <a:ea typeface="Calibri" panose="020F0502020204030204" pitchFamily="34" charset="0"/>
            </a:endParaRPr>
          </a:p>
          <a:p>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000" dirty="0">
              <a:latin typeface="Calibri" panose="020F0502020204030204" pitchFamily="34" charset="0"/>
              <a:ea typeface="Calibri" panose="020F0502020204030204" pitchFamily="34" charset="0"/>
            </a:endParaRPr>
          </a:p>
          <a:p>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Business Unit:  28000                                                                                                                       Budget Reference:  2021</a:t>
            </a:r>
            <a:endParaRPr lang="en-US" sz="1000" dirty="0">
              <a:latin typeface="Calibri" panose="020F0502020204030204" pitchFamily="34" charset="0"/>
              <a:ea typeface="Calibri" panose="020F0502020204030204" pitchFamily="34" charset="0"/>
            </a:endParaRPr>
          </a:p>
          <a:p>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000" dirty="0">
              <a:latin typeface="Calibri" panose="020F0502020204030204" pitchFamily="34" charset="0"/>
              <a:ea typeface="Calibri" panose="020F0502020204030204" pitchFamily="34" charset="0"/>
            </a:endParaRPr>
          </a:p>
          <a:p>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All Fiscal Periods: </a:t>
            </a: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n-US" sz="1000" dirty="0">
              <a:latin typeface="Calibri" panose="020F0502020204030204" pitchFamily="34" charset="0"/>
              <a:ea typeface="Calibri" panose="020F0502020204030204" pitchFamily="34" charset="0"/>
            </a:endParaRPr>
          </a:p>
          <a:p>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000" dirty="0">
              <a:latin typeface="Calibri" panose="020F0502020204030204" pitchFamily="34" charset="0"/>
              <a:ea typeface="Calibri" panose="020F0502020204030204" pitchFamily="34" charset="0"/>
            </a:endParaRPr>
          </a:p>
          <a:p>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From Accounting Period: 4                                                                                                               To Accounting Period: 6</a:t>
            </a:r>
            <a:endParaRPr lang="en-US" sz="1000" dirty="0">
              <a:latin typeface="Calibri" panose="020F0502020204030204" pitchFamily="34" charset="0"/>
              <a:ea typeface="Calibri" panose="020F0502020204030204" pitchFamily="34" charset="0"/>
            </a:endParaRPr>
          </a:p>
          <a:p>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From Fiscal Year: 2021                                                                                                                       To Fiscal Year:  2021</a:t>
            </a:r>
            <a:endParaRPr lang="en-US" sz="1000" dirty="0">
              <a:latin typeface="Calibri" panose="020F0502020204030204" pitchFamily="34" charset="0"/>
              <a:ea typeface="Calibri" panose="020F0502020204030204" pitchFamily="34" charset="0"/>
            </a:endParaRPr>
          </a:p>
          <a:p>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000" dirty="0">
              <a:latin typeface="Calibri" panose="020F0502020204030204" pitchFamily="34" charset="0"/>
              <a:ea typeface="Calibri" panose="020F0502020204030204" pitchFamily="34" charset="0"/>
            </a:endParaRPr>
          </a:p>
          <a:p>
            <a:r>
              <a:rPr lang="en-US" sz="10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Grant From:  Your Grant #</a:t>
            </a: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Grant To:  Your Grant #</a:t>
            </a: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                                All </a:t>
            </a:r>
            <a:r>
              <a:rPr lang="en-US" sz="1000" dirty="0" err="1">
                <a:solidFill>
                  <a:srgbClr val="000000"/>
                </a:solidFill>
                <a:latin typeface="Calibri" panose="020F0502020204030204" pitchFamily="34" charset="0"/>
                <a:ea typeface="Calibri" panose="020F0502020204030204" pitchFamily="34" charset="0"/>
                <a:cs typeface="Calibri" panose="020F0502020204030204" pitchFamily="34" charset="0"/>
              </a:rPr>
              <a:t>ChartStrings</a:t>
            </a: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n-US" sz="1000" dirty="0">
              <a:latin typeface="Calibri" panose="020F0502020204030204" pitchFamily="34" charset="0"/>
              <a:ea typeface="Calibri" panose="020F0502020204030204" pitchFamily="34" charset="0"/>
            </a:endParaRPr>
          </a:p>
          <a:p>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000" dirty="0">
              <a:latin typeface="Calibri" panose="020F0502020204030204" pitchFamily="34" charset="0"/>
              <a:ea typeface="Calibri" panose="020F0502020204030204" pitchFamily="34" charset="0"/>
            </a:endParaRPr>
          </a:p>
          <a:p>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From Fund Code:  20000                                                           From Department: %                                     From Account:   500000</a:t>
            </a:r>
            <a:endParaRPr lang="en-US" sz="1000" dirty="0">
              <a:latin typeface="Calibri" panose="020F0502020204030204" pitchFamily="34" charset="0"/>
              <a:ea typeface="Calibri" panose="020F0502020204030204" pitchFamily="34" charset="0"/>
            </a:endParaRPr>
          </a:p>
          <a:p>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To Fund Code:       20000                                                           To Department:      %                                     To Account:        999999</a:t>
            </a:r>
            <a:endParaRPr lang="en-US" sz="1000" dirty="0">
              <a:latin typeface="Calibri" panose="020F0502020204030204" pitchFamily="34" charset="0"/>
              <a:ea typeface="Calibri" panose="020F0502020204030204" pitchFamily="34" charset="0"/>
            </a:endParaRPr>
          </a:p>
          <a:p>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000" dirty="0">
              <a:latin typeface="Calibri" panose="020F0502020204030204" pitchFamily="34" charset="0"/>
              <a:ea typeface="Calibri" panose="020F0502020204030204" pitchFamily="34" charset="0"/>
            </a:endParaRPr>
          </a:p>
          <a:p>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000" dirty="0">
              <a:latin typeface="Calibri" panose="020F0502020204030204" pitchFamily="34" charset="0"/>
              <a:ea typeface="Calibri" panose="020F0502020204030204" pitchFamily="34" charset="0"/>
            </a:endParaRPr>
          </a:p>
          <a:p>
            <a:r>
              <a:rPr lang="en-US" sz="1000" b="1" dirty="0">
                <a:solidFill>
                  <a:srgbClr val="000000"/>
                </a:solidFill>
                <a:latin typeface="Calibri" panose="020F0502020204030204" pitchFamily="34" charset="0"/>
                <a:ea typeface="Calibri" panose="020F0502020204030204" pitchFamily="34" charset="0"/>
                <a:cs typeface="Calibri" panose="020F0502020204030204" pitchFamily="34" charset="0"/>
              </a:rPr>
              <a:t>*Please remember to only run the report for Accounting Period 4-6 (And only submit the Summary report)</a:t>
            </a:r>
            <a:endParaRPr lang="en-US" sz="1000" dirty="0">
              <a:latin typeface="Calibri" panose="020F0502020204030204" pitchFamily="34" charset="0"/>
              <a:ea typeface="Calibri" panose="020F0502020204030204" pitchFamily="34" charset="0"/>
            </a:endParaRPr>
          </a:p>
          <a:p>
            <a:r>
              <a:rPr lang="en-US" sz="10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000" dirty="0">
              <a:latin typeface="Calibri" panose="020F0502020204030204" pitchFamily="34" charset="0"/>
              <a:ea typeface="Calibri" panose="020F0502020204030204" pitchFamily="34" charset="0"/>
            </a:endParaRPr>
          </a:p>
          <a:p>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If you have any questions and/or concerns, please do not hesitate to contact me. I am never too busy.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6759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289"/>
            <a:ext cx="10972800" cy="642449"/>
          </a:xfrm>
        </p:spPr>
        <p:txBody>
          <a:bodyPr/>
          <a:lstStyle/>
          <a:p>
            <a:r>
              <a:rPr lang="en-US" dirty="0" smtClean="0">
                <a:solidFill>
                  <a:schemeClr val="bg2"/>
                </a:solidFill>
              </a:rPr>
              <a:t>Quar</a:t>
            </a:r>
            <a:r>
              <a:rPr lang="en-US" dirty="0" smtClean="0">
                <a:solidFill>
                  <a:srgbClr val="053D87"/>
                </a:solidFill>
              </a:rPr>
              <a:t>t</a:t>
            </a:r>
            <a:r>
              <a:rPr lang="en-US" dirty="0" smtClean="0">
                <a:solidFill>
                  <a:schemeClr val="bg2"/>
                </a:solidFill>
              </a:rPr>
              <a:t>erly Grant Expenditures Review</a:t>
            </a:r>
            <a:endParaRPr lang="en-US" dirty="0">
              <a:solidFill>
                <a:schemeClr val="bg2"/>
              </a:solidFill>
            </a:endParaRPr>
          </a:p>
        </p:txBody>
      </p:sp>
      <p:sp>
        <p:nvSpPr>
          <p:cNvPr id="6" name="Slide Number Placeholder 5"/>
          <p:cNvSpPr>
            <a:spLocks noGrp="1"/>
          </p:cNvSpPr>
          <p:nvPr>
            <p:ph type="sldNum" sz="quarter" idx="12"/>
          </p:nvPr>
        </p:nvSpPr>
        <p:spPr/>
        <p:txBody>
          <a:bodyPr/>
          <a:lstStyle/>
          <a:p>
            <a:r>
              <a:rPr lang="en-US" dirty="0" smtClean="0">
                <a:solidFill>
                  <a:schemeClr val="bg2"/>
                </a:solidFill>
              </a:rPr>
              <a:t>3</a:t>
            </a:r>
            <a:endParaRPr lang="en-US" dirty="0">
              <a:solidFill>
                <a:schemeClr val="bg2"/>
              </a:solidFill>
            </a:endParaRPr>
          </a:p>
        </p:txBody>
      </p:sp>
      <p:pic>
        <p:nvPicPr>
          <p:cNvPr id="3" name="Picture 2"/>
          <p:cNvPicPr>
            <a:picLocks noChangeAspect="1"/>
          </p:cNvPicPr>
          <p:nvPr/>
        </p:nvPicPr>
        <p:blipFill>
          <a:blip r:embed="rId2"/>
          <a:stretch>
            <a:fillRect/>
          </a:stretch>
        </p:blipFill>
        <p:spPr>
          <a:xfrm>
            <a:off x="1521229" y="695738"/>
            <a:ext cx="8686800" cy="5361594"/>
          </a:xfrm>
          <a:prstGeom prst="rect">
            <a:avLst/>
          </a:prstGeom>
        </p:spPr>
      </p:pic>
    </p:spTree>
    <p:extLst>
      <p:ext uri="{BB962C8B-B14F-4D97-AF65-F5344CB8AC3E}">
        <p14:creationId xmlns:p14="http://schemas.microsoft.com/office/powerpoint/2010/main" val="1173315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2925"/>
            <a:ext cx="10972800" cy="443667"/>
          </a:xfrm>
        </p:spPr>
        <p:txBody>
          <a:bodyPr/>
          <a:lstStyle/>
          <a:p>
            <a:r>
              <a:rPr lang="en-US" sz="2400" b="1" dirty="0" smtClean="0"/>
              <a:t>GRANT BUDGET ACTIVITY </a:t>
            </a:r>
            <a:r>
              <a:rPr lang="en-US" sz="2400" b="1" dirty="0" err="1" smtClean="0"/>
              <a:t>rEPORT</a:t>
            </a:r>
            <a:endParaRPr lang="en-US" sz="2400" dirty="0"/>
          </a:p>
        </p:txBody>
      </p:sp>
      <p:sp>
        <p:nvSpPr>
          <p:cNvPr id="3" name="Content Placeholder 2"/>
          <p:cNvSpPr>
            <a:spLocks noGrp="1"/>
          </p:cNvSpPr>
          <p:nvPr>
            <p:ph idx="1"/>
          </p:nvPr>
        </p:nvSpPr>
        <p:spPr>
          <a:xfrm>
            <a:off x="609600" y="556592"/>
            <a:ext cx="10972800" cy="5606758"/>
          </a:xfrm>
        </p:spPr>
        <p:txBody>
          <a:bodyPr/>
          <a:lstStyle/>
          <a:p>
            <a:pPr marL="0" indent="0">
              <a:spcBef>
                <a:spcPts val="0"/>
              </a:spcBef>
              <a:buNone/>
            </a:pPr>
            <a:r>
              <a:rPr lang="en-US" sz="1400" dirty="0"/>
              <a:t>The following screen shots will show you how to access the Grant Budget Activity Report.  The Grant Budget Activity Report will give you either a detailed version of your project/grant budget or a summary version of your project/grant budget depending on the amount of detail you wish to have at the time you </a:t>
            </a:r>
            <a:r>
              <a:rPr lang="en-US" sz="1400" dirty="0" smtClean="0"/>
              <a:t>run the report. This report will list the activity that hit your grant/project and give you remaining dollars according to what has been budgeted.</a:t>
            </a:r>
          </a:p>
          <a:p>
            <a:pPr marL="0" indent="0">
              <a:spcBef>
                <a:spcPts val="0"/>
              </a:spcBef>
              <a:buNone/>
            </a:pPr>
            <a:endParaRPr lang="en-US" sz="1400" dirty="0" smtClean="0"/>
          </a:p>
          <a:p>
            <a:pPr marL="0" indent="0">
              <a:buNone/>
            </a:pPr>
            <a:r>
              <a:rPr lang="en-US" sz="1400" dirty="0" smtClean="0"/>
              <a:t>You </a:t>
            </a:r>
            <a:r>
              <a:rPr lang="en-US" sz="1400" dirty="0"/>
              <a:t>will need to click on icon in the far upper right-hand corner of the panel which looks like </a:t>
            </a:r>
            <a:r>
              <a:rPr lang="en-US" sz="1400" dirty="0" smtClean="0"/>
              <a:t>a ‘</a:t>
            </a:r>
            <a:r>
              <a:rPr lang="en-US" sz="1400" dirty="0"/>
              <a:t>diamond inside a circle’. This will bring up your NavBar. Once you have the NavBar pulled up, </a:t>
            </a:r>
            <a:r>
              <a:rPr lang="en-US" sz="1400" dirty="0" smtClean="0"/>
              <a:t>you will </a:t>
            </a:r>
            <a:r>
              <a:rPr lang="en-US" sz="1400" dirty="0"/>
              <a:t>click on the Navigator link</a:t>
            </a:r>
            <a:r>
              <a:rPr lang="en-US" sz="1400" dirty="0" smtClean="0"/>
              <a:t>.</a:t>
            </a:r>
          </a:p>
          <a:p>
            <a:pPr marL="0" indent="0">
              <a:buNone/>
            </a:pPr>
            <a:endParaRPr lang="en-US" sz="1200" dirty="0"/>
          </a:p>
          <a:p>
            <a:pPr marL="0" indent="0">
              <a:buNone/>
            </a:pPr>
            <a:endParaRPr lang="en-US" sz="1200" dirty="0"/>
          </a:p>
        </p:txBody>
      </p:sp>
      <p:pic>
        <p:nvPicPr>
          <p:cNvPr id="6" name="Picture 5"/>
          <p:cNvPicPr>
            <a:picLocks noChangeAspect="1"/>
          </p:cNvPicPr>
          <p:nvPr/>
        </p:nvPicPr>
        <p:blipFill>
          <a:blip r:embed="rId2"/>
          <a:stretch>
            <a:fillRect/>
          </a:stretch>
        </p:blipFill>
        <p:spPr>
          <a:xfrm>
            <a:off x="675861" y="2211185"/>
            <a:ext cx="10780643" cy="3831806"/>
          </a:xfrm>
          <a:prstGeom prst="rect">
            <a:avLst/>
          </a:prstGeom>
        </p:spPr>
      </p:pic>
      <p:sp>
        <p:nvSpPr>
          <p:cNvPr id="7" name="Slide Number Placeholder 6"/>
          <p:cNvSpPr>
            <a:spLocks noGrp="1"/>
          </p:cNvSpPr>
          <p:nvPr>
            <p:ph type="sldNum" sz="quarter" idx="12"/>
          </p:nvPr>
        </p:nvSpPr>
        <p:spPr/>
        <p:txBody>
          <a:bodyPr/>
          <a:lstStyle/>
          <a:p>
            <a:r>
              <a:rPr lang="en-US" dirty="0" smtClean="0">
                <a:solidFill>
                  <a:schemeClr val="bg2"/>
                </a:solidFill>
              </a:rPr>
              <a:t>7</a:t>
            </a:r>
            <a:endParaRPr lang="en-US" dirty="0">
              <a:solidFill>
                <a:schemeClr val="bg2"/>
              </a:solidFill>
            </a:endParaRPr>
          </a:p>
        </p:txBody>
      </p:sp>
    </p:spTree>
    <p:extLst>
      <p:ext uri="{BB962C8B-B14F-4D97-AF65-F5344CB8AC3E}">
        <p14:creationId xmlns:p14="http://schemas.microsoft.com/office/powerpoint/2010/main" val="4223217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878" y="218661"/>
            <a:ext cx="10839315" cy="369332"/>
          </a:xfrm>
          <a:prstGeom prst="rect">
            <a:avLst/>
          </a:prstGeom>
          <a:noFill/>
        </p:spPr>
        <p:txBody>
          <a:bodyPr wrap="square" rtlCol="0">
            <a:spAutoFit/>
          </a:bodyPr>
          <a:lstStyle/>
          <a:p>
            <a:r>
              <a:rPr lang="en-US" dirty="0" smtClean="0">
                <a:solidFill>
                  <a:schemeClr val="bg1"/>
                </a:solidFill>
              </a:rPr>
              <a:t>BOR MENUS&gt;BOR GENERAL LEDGER&gt;BOR GL REPORTS&gt;GRANT BUDGET ACTIVITY REPORTS</a:t>
            </a:r>
            <a:endParaRPr lang="en-US" dirty="0"/>
          </a:p>
        </p:txBody>
      </p:sp>
      <p:sp>
        <p:nvSpPr>
          <p:cNvPr id="6" name="Slide Number Placeholder 5"/>
          <p:cNvSpPr>
            <a:spLocks noGrp="1"/>
          </p:cNvSpPr>
          <p:nvPr>
            <p:ph type="sldNum" sz="quarter" idx="12"/>
          </p:nvPr>
        </p:nvSpPr>
        <p:spPr/>
        <p:txBody>
          <a:bodyPr/>
          <a:lstStyle/>
          <a:p>
            <a:endParaRPr lang="en-US" dirty="0"/>
          </a:p>
        </p:txBody>
      </p:sp>
      <p:pic>
        <p:nvPicPr>
          <p:cNvPr id="2" name="Picture 1"/>
          <p:cNvPicPr>
            <a:picLocks noChangeAspect="1"/>
          </p:cNvPicPr>
          <p:nvPr/>
        </p:nvPicPr>
        <p:blipFill>
          <a:blip r:embed="rId2"/>
          <a:stretch>
            <a:fillRect/>
          </a:stretch>
        </p:blipFill>
        <p:spPr>
          <a:xfrm>
            <a:off x="1155469" y="864524"/>
            <a:ext cx="10158153" cy="4680065"/>
          </a:xfrm>
          <a:prstGeom prst="rect">
            <a:avLst/>
          </a:prstGeom>
        </p:spPr>
      </p:pic>
    </p:spTree>
    <p:extLst>
      <p:ext uri="{BB962C8B-B14F-4D97-AF65-F5344CB8AC3E}">
        <p14:creationId xmlns:p14="http://schemas.microsoft.com/office/powerpoint/2010/main" val="3923551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1" y="198782"/>
            <a:ext cx="10363200" cy="923330"/>
          </a:xfrm>
          <a:prstGeom prst="rect">
            <a:avLst/>
          </a:prstGeom>
          <a:noFill/>
        </p:spPr>
        <p:txBody>
          <a:bodyPr wrap="square" rtlCol="0">
            <a:spAutoFit/>
          </a:bodyPr>
          <a:lstStyle/>
          <a:p>
            <a:r>
              <a:rPr lang="en-US" dirty="0" smtClean="0">
                <a:solidFill>
                  <a:schemeClr val="bg1"/>
                </a:solidFill>
              </a:rPr>
              <a:t>At this time, you can save this process as a favorite for future reference. You just need to click on the icon that has 3 lines in the upper right-hand corner which has a drop-down menu. You will click on Add to Favorites link at the top and enter a description before clicking OK.</a:t>
            </a:r>
            <a:endParaRPr lang="en-US" dirty="0">
              <a:solidFill>
                <a:schemeClr val="bg1"/>
              </a:solidFill>
            </a:endParaRPr>
          </a:p>
        </p:txBody>
      </p:sp>
      <p:sp>
        <p:nvSpPr>
          <p:cNvPr id="6" name="Slide Number Placeholder 5"/>
          <p:cNvSpPr>
            <a:spLocks noGrp="1"/>
          </p:cNvSpPr>
          <p:nvPr>
            <p:ph type="sldNum" sz="quarter" idx="12"/>
          </p:nvPr>
        </p:nvSpPr>
        <p:spPr/>
        <p:txBody>
          <a:bodyPr/>
          <a:lstStyle/>
          <a:p>
            <a:endParaRPr lang="en-US" dirty="0"/>
          </a:p>
        </p:txBody>
      </p:sp>
      <p:pic>
        <p:nvPicPr>
          <p:cNvPr id="4" name="Picture 3"/>
          <p:cNvPicPr>
            <a:picLocks noChangeAspect="1"/>
          </p:cNvPicPr>
          <p:nvPr/>
        </p:nvPicPr>
        <p:blipFill>
          <a:blip r:embed="rId2"/>
          <a:stretch>
            <a:fillRect/>
          </a:stretch>
        </p:blipFill>
        <p:spPr>
          <a:xfrm>
            <a:off x="1022465" y="1205344"/>
            <a:ext cx="10124902" cy="4851987"/>
          </a:xfrm>
          <a:prstGeom prst="rect">
            <a:avLst/>
          </a:prstGeom>
        </p:spPr>
      </p:pic>
    </p:spTree>
    <p:extLst>
      <p:ext uri="{BB962C8B-B14F-4D97-AF65-F5344CB8AC3E}">
        <p14:creationId xmlns:p14="http://schemas.microsoft.com/office/powerpoint/2010/main" val="1777435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endParaRPr lang="en-US" dirty="0"/>
          </a:p>
        </p:txBody>
      </p:sp>
      <p:pic>
        <p:nvPicPr>
          <p:cNvPr id="4" name="Picture 3"/>
          <p:cNvPicPr>
            <a:picLocks noChangeAspect="1"/>
          </p:cNvPicPr>
          <p:nvPr/>
        </p:nvPicPr>
        <p:blipFill>
          <a:blip r:embed="rId2"/>
          <a:stretch>
            <a:fillRect/>
          </a:stretch>
        </p:blipFill>
        <p:spPr>
          <a:xfrm>
            <a:off x="698269" y="133004"/>
            <a:ext cx="10673542" cy="5419897"/>
          </a:xfrm>
          <a:prstGeom prst="rect">
            <a:avLst/>
          </a:prstGeom>
        </p:spPr>
      </p:pic>
    </p:spTree>
    <p:extLst>
      <p:ext uri="{BB962C8B-B14F-4D97-AF65-F5344CB8AC3E}">
        <p14:creationId xmlns:p14="http://schemas.microsoft.com/office/powerpoint/2010/main" val="874344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endParaRPr lang="en-US" dirty="0"/>
          </a:p>
        </p:txBody>
      </p:sp>
      <p:pic>
        <p:nvPicPr>
          <p:cNvPr id="3" name="Picture 2"/>
          <p:cNvPicPr>
            <a:picLocks noChangeAspect="1"/>
          </p:cNvPicPr>
          <p:nvPr/>
        </p:nvPicPr>
        <p:blipFill>
          <a:blip r:embed="rId2"/>
          <a:stretch>
            <a:fillRect/>
          </a:stretch>
        </p:blipFill>
        <p:spPr>
          <a:xfrm>
            <a:off x="834697" y="157066"/>
            <a:ext cx="10522608" cy="1024217"/>
          </a:xfrm>
          <a:prstGeom prst="rect">
            <a:avLst/>
          </a:prstGeom>
        </p:spPr>
      </p:pic>
      <p:pic>
        <p:nvPicPr>
          <p:cNvPr id="4" name="Picture 3"/>
          <p:cNvPicPr>
            <a:picLocks noChangeAspect="1"/>
          </p:cNvPicPr>
          <p:nvPr/>
        </p:nvPicPr>
        <p:blipFill>
          <a:blip r:embed="rId3"/>
          <a:stretch>
            <a:fillRect/>
          </a:stretch>
        </p:blipFill>
        <p:spPr>
          <a:xfrm>
            <a:off x="748145" y="1181283"/>
            <a:ext cx="10291157" cy="4604375"/>
          </a:xfrm>
          <a:prstGeom prst="rect">
            <a:avLst/>
          </a:prstGeom>
        </p:spPr>
      </p:pic>
    </p:spTree>
    <p:extLst>
      <p:ext uri="{BB962C8B-B14F-4D97-AF65-F5344CB8AC3E}">
        <p14:creationId xmlns:p14="http://schemas.microsoft.com/office/powerpoint/2010/main" val="1220376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1390" y="171126"/>
            <a:ext cx="10701131" cy="1384995"/>
          </a:xfrm>
          <a:prstGeom prst="rect">
            <a:avLst/>
          </a:prstGeom>
        </p:spPr>
        <p:txBody>
          <a:bodyPr wrap="square">
            <a:spAutoFit/>
          </a:bodyPr>
          <a:lstStyle/>
          <a:p>
            <a:r>
              <a:rPr lang="en-US" sz="1400" dirty="0">
                <a:solidFill>
                  <a:schemeClr val="bg1"/>
                </a:solidFill>
                <a:ea typeface="Times New Roman" panose="02020603050405020304" pitchFamily="18" charset="0"/>
              </a:rPr>
              <a:t>You will then be taken to the screen to add the parameters for running your reports. When completing this screen, please be sure to:</a:t>
            </a:r>
          </a:p>
          <a:p>
            <a:pPr marL="342900" marR="0" lvl="0" indent="-342900">
              <a:spcBef>
                <a:spcPts val="0"/>
              </a:spcBef>
              <a:spcAft>
                <a:spcPts val="0"/>
              </a:spcAft>
              <a:buFont typeface="Wingdings" panose="05000000000000000000" pitchFamily="2" charset="2"/>
              <a:buChar char=""/>
            </a:pPr>
            <a:r>
              <a:rPr lang="en-US" sz="1400" dirty="0">
                <a:solidFill>
                  <a:schemeClr val="bg1"/>
                </a:solidFill>
                <a:ea typeface="Times New Roman" panose="02020603050405020304" pitchFamily="18" charset="0"/>
              </a:rPr>
              <a:t>check the box requesting a Grant Budget Activity Detail Report and/or a Summary Report;</a:t>
            </a:r>
          </a:p>
          <a:p>
            <a:pPr marL="342900" marR="0" lvl="0" indent="-342900">
              <a:spcBef>
                <a:spcPts val="0"/>
              </a:spcBef>
              <a:spcAft>
                <a:spcPts val="0"/>
              </a:spcAft>
              <a:buFont typeface="Wingdings" panose="05000000000000000000" pitchFamily="2" charset="2"/>
              <a:buChar char=""/>
            </a:pPr>
            <a:r>
              <a:rPr lang="en-US" sz="1400" dirty="0">
                <a:solidFill>
                  <a:schemeClr val="bg1"/>
                </a:solidFill>
                <a:ea typeface="Times New Roman" panose="02020603050405020304" pitchFamily="18" charset="0"/>
              </a:rPr>
              <a:t>Budget Reference- is the current fiscal year </a:t>
            </a:r>
          </a:p>
          <a:p>
            <a:pPr marL="342900" marR="0" lvl="0" indent="-342900">
              <a:spcBef>
                <a:spcPts val="0"/>
              </a:spcBef>
              <a:spcAft>
                <a:spcPts val="0"/>
              </a:spcAft>
              <a:buFont typeface="Wingdings" panose="05000000000000000000" pitchFamily="2" charset="2"/>
              <a:buChar char=""/>
            </a:pPr>
            <a:r>
              <a:rPr lang="en-US" sz="1400" dirty="0">
                <a:solidFill>
                  <a:schemeClr val="bg1"/>
                </a:solidFill>
                <a:ea typeface="Times New Roman" panose="02020603050405020304" pitchFamily="18" charset="0"/>
              </a:rPr>
              <a:t>All Fiscal Periods- </a:t>
            </a:r>
            <a:r>
              <a:rPr lang="en-US" sz="1400" dirty="0" smtClean="0">
                <a:solidFill>
                  <a:schemeClr val="bg1"/>
                </a:solidFill>
                <a:ea typeface="Times New Roman" panose="02020603050405020304" pitchFamily="18" charset="0"/>
              </a:rPr>
              <a:t>For the quarterly review process, you need to leave this box unchecked.</a:t>
            </a:r>
          </a:p>
          <a:p>
            <a:pPr marL="342900" marR="0" lvl="0" indent="-342900">
              <a:spcBef>
                <a:spcPts val="0"/>
              </a:spcBef>
              <a:spcAft>
                <a:spcPts val="0"/>
              </a:spcAft>
              <a:buFont typeface="Wingdings" panose="05000000000000000000" pitchFamily="2" charset="2"/>
              <a:buChar char=""/>
            </a:pPr>
            <a:r>
              <a:rPr lang="en-US" sz="1400" dirty="0" smtClean="0">
                <a:solidFill>
                  <a:schemeClr val="bg1"/>
                </a:solidFill>
                <a:ea typeface="Times New Roman" panose="02020603050405020304" pitchFamily="18" charset="0"/>
              </a:rPr>
              <a:t>DO NOT CHECK ‘ALL CHARTSTRINGS?’ Enter the chart string for your Grants/Projects.</a:t>
            </a:r>
            <a:endParaRPr lang="en-US" sz="1400" dirty="0">
              <a:solidFill>
                <a:schemeClr val="bg1"/>
              </a:solidFill>
              <a:ea typeface="Times New Roman" panose="02020603050405020304" pitchFamily="18" charset="0"/>
            </a:endParaRPr>
          </a:p>
          <a:p>
            <a:endParaRPr lang="en-US" sz="1400" dirty="0">
              <a:solidFill>
                <a:srgbClr val="000000"/>
              </a:solidFill>
            </a:endParaRPr>
          </a:p>
        </p:txBody>
      </p:sp>
      <p:sp>
        <p:nvSpPr>
          <p:cNvPr id="6" name="Slide Number Placeholder 5"/>
          <p:cNvSpPr>
            <a:spLocks noGrp="1"/>
          </p:cNvSpPr>
          <p:nvPr>
            <p:ph type="sldNum" sz="quarter" idx="12"/>
          </p:nvPr>
        </p:nvSpPr>
        <p:spPr/>
        <p:txBody>
          <a:bodyPr/>
          <a:lstStyle/>
          <a:p>
            <a:endParaRPr lang="en-US" dirty="0"/>
          </a:p>
        </p:txBody>
      </p:sp>
      <p:pic>
        <p:nvPicPr>
          <p:cNvPr id="4" name="Picture 3"/>
          <p:cNvPicPr>
            <a:picLocks noChangeAspect="1"/>
          </p:cNvPicPr>
          <p:nvPr/>
        </p:nvPicPr>
        <p:blipFill>
          <a:blip r:embed="rId2"/>
          <a:stretch>
            <a:fillRect/>
          </a:stretch>
        </p:blipFill>
        <p:spPr>
          <a:xfrm>
            <a:off x="681644" y="1556120"/>
            <a:ext cx="10681854" cy="4324951"/>
          </a:xfrm>
          <a:prstGeom prst="rect">
            <a:avLst/>
          </a:prstGeom>
        </p:spPr>
      </p:pic>
    </p:spTree>
    <p:extLst>
      <p:ext uri="{BB962C8B-B14F-4D97-AF65-F5344CB8AC3E}">
        <p14:creationId xmlns:p14="http://schemas.microsoft.com/office/powerpoint/2010/main" val="4164968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643" y="210235"/>
            <a:ext cx="10058400" cy="923330"/>
          </a:xfrm>
          <a:prstGeom prst="rect">
            <a:avLst/>
          </a:prstGeom>
        </p:spPr>
        <p:txBody>
          <a:bodyPr wrap="square">
            <a:spAutoFit/>
          </a:bodyPr>
          <a:lstStyle/>
          <a:p>
            <a:r>
              <a:rPr lang="en-US" dirty="0" smtClean="0">
                <a:solidFill>
                  <a:schemeClr val="bg1"/>
                </a:solidFill>
              </a:rPr>
              <a:t>Once you have entered your project/grant information, click on the Save button to save the parameters for the next time you access this report. Click on the Run button at the top to initiate the process.</a:t>
            </a:r>
            <a:endParaRPr lang="en-US" dirty="0">
              <a:solidFill>
                <a:schemeClr val="bg1"/>
              </a:solidFill>
            </a:endParaRPr>
          </a:p>
        </p:txBody>
      </p:sp>
      <p:sp>
        <p:nvSpPr>
          <p:cNvPr id="6" name="Slide Number Placeholder 5"/>
          <p:cNvSpPr>
            <a:spLocks noGrp="1"/>
          </p:cNvSpPr>
          <p:nvPr>
            <p:ph type="sldNum" sz="quarter" idx="12"/>
          </p:nvPr>
        </p:nvSpPr>
        <p:spPr/>
        <p:txBody>
          <a:bodyPr/>
          <a:lstStyle/>
          <a:p>
            <a:endParaRPr lang="en-US" dirty="0"/>
          </a:p>
        </p:txBody>
      </p:sp>
      <p:pic>
        <p:nvPicPr>
          <p:cNvPr id="4" name="Picture 3"/>
          <p:cNvPicPr>
            <a:picLocks noChangeAspect="1"/>
          </p:cNvPicPr>
          <p:nvPr/>
        </p:nvPicPr>
        <p:blipFill>
          <a:blip r:embed="rId2"/>
          <a:stretch>
            <a:fillRect/>
          </a:stretch>
        </p:blipFill>
        <p:spPr>
          <a:xfrm>
            <a:off x="955964" y="1221971"/>
            <a:ext cx="10174778" cy="4405745"/>
          </a:xfrm>
          <a:prstGeom prst="rect">
            <a:avLst/>
          </a:prstGeom>
        </p:spPr>
      </p:pic>
    </p:spTree>
    <p:extLst>
      <p:ext uri="{BB962C8B-B14F-4D97-AF65-F5344CB8AC3E}">
        <p14:creationId xmlns:p14="http://schemas.microsoft.com/office/powerpoint/2010/main" val="3419132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643" y="210235"/>
            <a:ext cx="10058400" cy="369332"/>
          </a:xfrm>
          <a:prstGeom prst="rect">
            <a:avLst/>
          </a:prstGeom>
        </p:spPr>
        <p:txBody>
          <a:bodyPr wrap="square">
            <a:spAutoFit/>
          </a:bodyPr>
          <a:lstStyle/>
          <a:p>
            <a:r>
              <a:rPr lang="en-US" dirty="0" smtClean="0">
                <a:solidFill>
                  <a:schemeClr val="bg1"/>
                </a:solidFill>
              </a:rPr>
              <a:t>When the Process Scheduler Request screen appears, click on OK to schedule the process.</a:t>
            </a:r>
            <a:endParaRPr lang="en-US" dirty="0">
              <a:solidFill>
                <a:schemeClr val="bg1"/>
              </a:solidFill>
            </a:endParaRPr>
          </a:p>
        </p:txBody>
      </p:sp>
      <p:sp>
        <p:nvSpPr>
          <p:cNvPr id="6" name="Slide Number Placeholder 5"/>
          <p:cNvSpPr>
            <a:spLocks noGrp="1"/>
          </p:cNvSpPr>
          <p:nvPr>
            <p:ph type="sldNum" sz="quarter" idx="12"/>
          </p:nvPr>
        </p:nvSpPr>
        <p:spPr/>
        <p:txBody>
          <a:bodyPr/>
          <a:lstStyle/>
          <a:p>
            <a:endParaRPr lang="en-US" dirty="0"/>
          </a:p>
        </p:txBody>
      </p:sp>
      <p:pic>
        <p:nvPicPr>
          <p:cNvPr id="3" name="Picture 2"/>
          <p:cNvPicPr>
            <a:picLocks noChangeAspect="1"/>
          </p:cNvPicPr>
          <p:nvPr/>
        </p:nvPicPr>
        <p:blipFill>
          <a:blip r:embed="rId2"/>
          <a:stretch>
            <a:fillRect/>
          </a:stretch>
        </p:blipFill>
        <p:spPr>
          <a:xfrm>
            <a:off x="1005839" y="856211"/>
            <a:ext cx="9842269" cy="4835996"/>
          </a:xfrm>
          <a:prstGeom prst="rect">
            <a:avLst/>
          </a:prstGeom>
        </p:spPr>
      </p:pic>
    </p:spTree>
    <p:extLst>
      <p:ext uri="{BB962C8B-B14F-4D97-AF65-F5344CB8AC3E}">
        <p14:creationId xmlns:p14="http://schemas.microsoft.com/office/powerpoint/2010/main" val="2289615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5548" y="178904"/>
            <a:ext cx="8083826" cy="584775"/>
          </a:xfrm>
          <a:prstGeom prst="rect">
            <a:avLst/>
          </a:prstGeom>
          <a:noFill/>
        </p:spPr>
        <p:txBody>
          <a:bodyPr wrap="square" rtlCol="0">
            <a:spAutoFit/>
          </a:bodyPr>
          <a:lstStyle/>
          <a:p>
            <a:pPr algn="ctr"/>
            <a:r>
              <a:rPr lang="en-US" sz="3200" dirty="0" smtClean="0">
                <a:solidFill>
                  <a:schemeClr val="bg2"/>
                </a:solidFill>
                <a:latin typeface="+mj-lt"/>
              </a:rPr>
              <a:t>AGENDA</a:t>
            </a:r>
            <a:endParaRPr lang="en-US" sz="3200" dirty="0">
              <a:solidFill>
                <a:schemeClr val="bg2"/>
              </a:solidFill>
              <a:latin typeface="+mj-lt"/>
            </a:endParaRPr>
          </a:p>
        </p:txBody>
      </p:sp>
      <p:sp>
        <p:nvSpPr>
          <p:cNvPr id="3" name="TextBox 2"/>
          <p:cNvSpPr txBox="1"/>
          <p:nvPr/>
        </p:nvSpPr>
        <p:spPr>
          <a:xfrm>
            <a:off x="2060713" y="901148"/>
            <a:ext cx="7255565"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600" dirty="0" smtClean="0">
                <a:solidFill>
                  <a:schemeClr val="bg2"/>
                </a:solidFill>
              </a:rPr>
              <a:t>Monthly financials</a:t>
            </a:r>
          </a:p>
          <a:p>
            <a:pPr marL="285750" indent="-285750">
              <a:lnSpc>
                <a:spcPct val="150000"/>
              </a:lnSpc>
              <a:buFont typeface="Arial" panose="020B0604020202020204" pitchFamily="34" charset="0"/>
              <a:buChar char="•"/>
            </a:pPr>
            <a:r>
              <a:rPr lang="en-US" sz="3600" dirty="0" smtClean="0">
                <a:solidFill>
                  <a:schemeClr val="bg2"/>
                </a:solidFill>
              </a:rPr>
              <a:t>New Quarterly Review</a:t>
            </a:r>
          </a:p>
          <a:p>
            <a:pPr marL="285750" indent="-285750">
              <a:lnSpc>
                <a:spcPct val="150000"/>
              </a:lnSpc>
              <a:buFont typeface="Arial" panose="020B0604020202020204" pitchFamily="34" charset="0"/>
              <a:buChar char="•"/>
            </a:pPr>
            <a:r>
              <a:rPr lang="en-US" sz="3600" dirty="0" smtClean="0">
                <a:solidFill>
                  <a:schemeClr val="bg2"/>
                </a:solidFill>
              </a:rPr>
              <a:t>Grant Budget Activity Report</a:t>
            </a:r>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237055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85716"/>
            <a:ext cx="10091530" cy="1200329"/>
          </a:xfrm>
          <a:prstGeom prst="rect">
            <a:avLst/>
          </a:prstGeom>
        </p:spPr>
        <p:txBody>
          <a:bodyPr wrap="square">
            <a:spAutoFit/>
          </a:bodyPr>
          <a:lstStyle/>
          <a:p>
            <a:r>
              <a:rPr lang="en-US" dirty="0" smtClean="0">
                <a:solidFill>
                  <a:schemeClr val="bg1"/>
                </a:solidFill>
              </a:rPr>
              <a:t>After clicking on OK, it will take you back to the report format screen. You will notice a Process Instance number just under the Run button at the top of the page. You need to make a note of this Process Instance number that will be used in the next section of the process. At this time, you will click on the </a:t>
            </a:r>
            <a:r>
              <a:rPr lang="en-US" u="sng" dirty="0" smtClean="0">
                <a:solidFill>
                  <a:schemeClr val="bg1"/>
                </a:solidFill>
              </a:rPr>
              <a:t>Process Monitor</a:t>
            </a:r>
            <a:r>
              <a:rPr lang="en-US" dirty="0" smtClean="0">
                <a:solidFill>
                  <a:schemeClr val="bg1"/>
                </a:solidFill>
              </a:rPr>
              <a:t> link.</a:t>
            </a:r>
            <a:endParaRPr lang="en-US" dirty="0">
              <a:solidFill>
                <a:schemeClr val="bg1"/>
              </a:solidFill>
            </a:endParaRPr>
          </a:p>
        </p:txBody>
      </p:sp>
      <p:sp>
        <p:nvSpPr>
          <p:cNvPr id="6" name="Slide Number Placeholder 5"/>
          <p:cNvSpPr>
            <a:spLocks noGrp="1"/>
          </p:cNvSpPr>
          <p:nvPr>
            <p:ph type="sldNum" sz="quarter" idx="12"/>
          </p:nvPr>
        </p:nvSpPr>
        <p:spPr/>
        <p:txBody>
          <a:bodyPr/>
          <a:lstStyle/>
          <a:p>
            <a:endParaRPr lang="en-US" dirty="0"/>
          </a:p>
        </p:txBody>
      </p:sp>
      <p:pic>
        <p:nvPicPr>
          <p:cNvPr id="4" name="Picture 3"/>
          <p:cNvPicPr>
            <a:picLocks noChangeAspect="1"/>
          </p:cNvPicPr>
          <p:nvPr/>
        </p:nvPicPr>
        <p:blipFill>
          <a:blip r:embed="rId2"/>
          <a:stretch>
            <a:fillRect/>
          </a:stretch>
        </p:blipFill>
        <p:spPr>
          <a:xfrm>
            <a:off x="980902" y="1620983"/>
            <a:ext cx="10083338" cy="4197926"/>
          </a:xfrm>
          <a:prstGeom prst="rect">
            <a:avLst/>
          </a:prstGeom>
        </p:spPr>
      </p:pic>
    </p:spTree>
    <p:extLst>
      <p:ext uri="{BB962C8B-B14F-4D97-AF65-F5344CB8AC3E}">
        <p14:creationId xmlns:p14="http://schemas.microsoft.com/office/powerpoint/2010/main" val="2615359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0904" y="218158"/>
            <a:ext cx="9581322" cy="923330"/>
          </a:xfrm>
          <a:prstGeom prst="rect">
            <a:avLst/>
          </a:prstGeom>
        </p:spPr>
        <p:txBody>
          <a:bodyPr wrap="square">
            <a:spAutoFit/>
          </a:bodyPr>
          <a:lstStyle/>
          <a:p>
            <a:r>
              <a:rPr lang="en-US" dirty="0" smtClean="0">
                <a:solidFill>
                  <a:schemeClr val="bg1"/>
                </a:solidFill>
              </a:rPr>
              <a:t>If, at this time the </a:t>
            </a:r>
            <a:r>
              <a:rPr lang="en-US" u="sng" dirty="0" smtClean="0">
                <a:solidFill>
                  <a:schemeClr val="bg1"/>
                </a:solidFill>
              </a:rPr>
              <a:t>Run Status</a:t>
            </a:r>
            <a:r>
              <a:rPr lang="en-US" dirty="0" smtClean="0">
                <a:solidFill>
                  <a:schemeClr val="bg1"/>
                </a:solidFill>
              </a:rPr>
              <a:t> on your Process Instance doesn’t show as Success or </a:t>
            </a:r>
            <a:r>
              <a:rPr lang="en-US" u="sng" dirty="0" smtClean="0">
                <a:solidFill>
                  <a:schemeClr val="bg1"/>
                </a:solidFill>
              </a:rPr>
              <a:t>Distribution Status</a:t>
            </a:r>
            <a:r>
              <a:rPr lang="en-US" dirty="0" smtClean="0">
                <a:solidFill>
                  <a:schemeClr val="bg1"/>
                </a:solidFill>
              </a:rPr>
              <a:t> doesn’t show as Posted, you will need to click on the Refresh button at the top until it reaches this status.</a:t>
            </a:r>
            <a:endParaRPr lang="en-US" dirty="0">
              <a:solidFill>
                <a:schemeClr val="bg1"/>
              </a:solidFill>
            </a:endParaRPr>
          </a:p>
        </p:txBody>
      </p:sp>
      <p:sp>
        <p:nvSpPr>
          <p:cNvPr id="6" name="Slide Number Placeholder 5"/>
          <p:cNvSpPr>
            <a:spLocks noGrp="1"/>
          </p:cNvSpPr>
          <p:nvPr>
            <p:ph type="sldNum" sz="quarter" idx="12"/>
          </p:nvPr>
        </p:nvSpPr>
        <p:spPr/>
        <p:txBody>
          <a:bodyPr/>
          <a:lstStyle/>
          <a:p>
            <a:endParaRPr lang="en-US" dirty="0"/>
          </a:p>
        </p:txBody>
      </p:sp>
      <p:pic>
        <p:nvPicPr>
          <p:cNvPr id="4" name="Picture 3"/>
          <p:cNvPicPr>
            <a:picLocks noChangeAspect="1"/>
          </p:cNvPicPr>
          <p:nvPr/>
        </p:nvPicPr>
        <p:blipFill>
          <a:blip r:embed="rId2"/>
          <a:stretch>
            <a:fillRect/>
          </a:stretch>
        </p:blipFill>
        <p:spPr>
          <a:xfrm>
            <a:off x="1022465" y="1246909"/>
            <a:ext cx="9850582" cy="4663440"/>
          </a:xfrm>
          <a:prstGeom prst="rect">
            <a:avLst/>
          </a:prstGeom>
        </p:spPr>
      </p:pic>
    </p:spTree>
    <p:extLst>
      <p:ext uri="{BB962C8B-B14F-4D97-AF65-F5344CB8AC3E}">
        <p14:creationId xmlns:p14="http://schemas.microsoft.com/office/powerpoint/2010/main" val="4087126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009" y="217509"/>
            <a:ext cx="10071652" cy="646331"/>
          </a:xfrm>
          <a:prstGeom prst="rect">
            <a:avLst/>
          </a:prstGeom>
        </p:spPr>
        <p:txBody>
          <a:bodyPr wrap="square">
            <a:spAutoFit/>
          </a:bodyPr>
          <a:lstStyle/>
          <a:p>
            <a:r>
              <a:rPr lang="en-US" dirty="0" smtClean="0">
                <a:solidFill>
                  <a:schemeClr val="bg1"/>
                </a:solidFill>
              </a:rPr>
              <a:t>To access the report that you just ran, you will need to click on the </a:t>
            </a:r>
            <a:r>
              <a:rPr lang="en-US" u="sng" dirty="0" smtClean="0">
                <a:solidFill>
                  <a:schemeClr val="bg1"/>
                </a:solidFill>
              </a:rPr>
              <a:t>Details</a:t>
            </a:r>
            <a:r>
              <a:rPr lang="en-US" dirty="0" smtClean="0">
                <a:solidFill>
                  <a:schemeClr val="bg1"/>
                </a:solidFill>
              </a:rPr>
              <a:t> link in the line for your Process Instance number.</a:t>
            </a:r>
            <a:endParaRPr lang="en-US" dirty="0">
              <a:solidFill>
                <a:schemeClr val="bg1"/>
              </a:solidFill>
            </a:endParaRPr>
          </a:p>
        </p:txBody>
      </p:sp>
      <p:sp>
        <p:nvSpPr>
          <p:cNvPr id="6" name="Slide Number Placeholder 5"/>
          <p:cNvSpPr>
            <a:spLocks noGrp="1"/>
          </p:cNvSpPr>
          <p:nvPr>
            <p:ph type="sldNum" sz="quarter" idx="12"/>
          </p:nvPr>
        </p:nvSpPr>
        <p:spPr/>
        <p:txBody>
          <a:bodyPr/>
          <a:lstStyle/>
          <a:p>
            <a:endParaRPr lang="en-US" dirty="0"/>
          </a:p>
        </p:txBody>
      </p:sp>
      <p:pic>
        <p:nvPicPr>
          <p:cNvPr id="4" name="Picture 3"/>
          <p:cNvPicPr>
            <a:picLocks noChangeAspect="1"/>
          </p:cNvPicPr>
          <p:nvPr/>
        </p:nvPicPr>
        <p:blipFill>
          <a:blip r:embed="rId2"/>
          <a:stretch>
            <a:fillRect/>
          </a:stretch>
        </p:blipFill>
        <p:spPr>
          <a:xfrm>
            <a:off x="931025" y="922712"/>
            <a:ext cx="9955636" cy="4971011"/>
          </a:xfrm>
          <a:prstGeom prst="rect">
            <a:avLst/>
          </a:prstGeom>
        </p:spPr>
      </p:pic>
    </p:spTree>
    <p:extLst>
      <p:ext uri="{BB962C8B-B14F-4D97-AF65-F5344CB8AC3E}">
        <p14:creationId xmlns:p14="http://schemas.microsoft.com/office/powerpoint/2010/main" val="4148755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1270" y="210235"/>
            <a:ext cx="9932504" cy="369332"/>
          </a:xfrm>
          <a:prstGeom prst="rect">
            <a:avLst/>
          </a:prstGeom>
        </p:spPr>
        <p:txBody>
          <a:bodyPr wrap="square">
            <a:spAutoFit/>
          </a:bodyPr>
          <a:lstStyle/>
          <a:p>
            <a:r>
              <a:rPr lang="en-US" dirty="0" smtClean="0">
                <a:solidFill>
                  <a:schemeClr val="bg1"/>
                </a:solidFill>
              </a:rPr>
              <a:t>Then from the Process Detail screen, you will click on the link </a:t>
            </a:r>
            <a:r>
              <a:rPr lang="en-US" u="sng" dirty="0" smtClean="0">
                <a:solidFill>
                  <a:schemeClr val="bg1"/>
                </a:solidFill>
              </a:rPr>
              <a:t>View Log/Trace</a:t>
            </a:r>
            <a:r>
              <a:rPr lang="en-US" dirty="0" smtClean="0">
                <a:solidFill>
                  <a:schemeClr val="bg1"/>
                </a:solidFill>
              </a:rPr>
              <a:t>.</a:t>
            </a:r>
            <a:endParaRPr lang="en-US" dirty="0">
              <a:solidFill>
                <a:schemeClr val="bg1"/>
              </a:solidFill>
            </a:endParaRPr>
          </a:p>
        </p:txBody>
      </p:sp>
      <p:sp>
        <p:nvSpPr>
          <p:cNvPr id="6" name="Slide Number Placeholder 5"/>
          <p:cNvSpPr>
            <a:spLocks noGrp="1"/>
          </p:cNvSpPr>
          <p:nvPr>
            <p:ph type="sldNum" sz="quarter" idx="12"/>
          </p:nvPr>
        </p:nvSpPr>
        <p:spPr/>
        <p:txBody>
          <a:bodyPr/>
          <a:lstStyle/>
          <a:p>
            <a:endParaRPr lang="en-US" dirty="0"/>
          </a:p>
        </p:txBody>
      </p:sp>
      <p:pic>
        <p:nvPicPr>
          <p:cNvPr id="4" name="Picture 3"/>
          <p:cNvPicPr>
            <a:picLocks noChangeAspect="1"/>
          </p:cNvPicPr>
          <p:nvPr/>
        </p:nvPicPr>
        <p:blipFill>
          <a:blip r:embed="rId2"/>
          <a:stretch>
            <a:fillRect/>
          </a:stretch>
        </p:blipFill>
        <p:spPr>
          <a:xfrm>
            <a:off x="1022465" y="712566"/>
            <a:ext cx="9942022" cy="5162203"/>
          </a:xfrm>
          <a:prstGeom prst="rect">
            <a:avLst/>
          </a:prstGeom>
        </p:spPr>
      </p:pic>
    </p:spTree>
    <p:extLst>
      <p:ext uri="{BB962C8B-B14F-4D97-AF65-F5344CB8AC3E}">
        <p14:creationId xmlns:p14="http://schemas.microsoft.com/office/powerpoint/2010/main" val="748703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1635" y="264540"/>
            <a:ext cx="10243930" cy="923330"/>
          </a:xfrm>
          <a:prstGeom prst="rect">
            <a:avLst/>
          </a:prstGeom>
        </p:spPr>
        <p:txBody>
          <a:bodyPr wrap="square">
            <a:spAutoFit/>
          </a:bodyPr>
          <a:lstStyle/>
          <a:p>
            <a:r>
              <a:rPr lang="en-US" dirty="0" smtClean="0">
                <a:solidFill>
                  <a:schemeClr val="bg1"/>
                </a:solidFill>
              </a:rPr>
              <a:t>From the </a:t>
            </a:r>
            <a:r>
              <a:rPr lang="en-US" u="sng" dirty="0" smtClean="0">
                <a:solidFill>
                  <a:schemeClr val="bg1"/>
                </a:solidFill>
              </a:rPr>
              <a:t>View Log/Trace</a:t>
            </a:r>
            <a:r>
              <a:rPr lang="en-US" dirty="0" smtClean="0">
                <a:solidFill>
                  <a:schemeClr val="bg1"/>
                </a:solidFill>
              </a:rPr>
              <a:t> screen, you will click on the link for the </a:t>
            </a:r>
            <a:r>
              <a:rPr lang="en-US" u="sng" dirty="0" smtClean="0">
                <a:solidFill>
                  <a:schemeClr val="bg1"/>
                </a:solidFill>
              </a:rPr>
              <a:t>PDF file</a:t>
            </a:r>
            <a:r>
              <a:rPr lang="en-US" dirty="0" smtClean="0">
                <a:solidFill>
                  <a:schemeClr val="bg1"/>
                </a:solidFill>
              </a:rPr>
              <a:t> in the File List. This will bring up the Budget Status Report that you just ran. You can then either Download or Print the report.</a:t>
            </a:r>
            <a:endParaRPr lang="en-US" dirty="0">
              <a:solidFill>
                <a:schemeClr val="bg1"/>
              </a:solidFill>
            </a:endParaRPr>
          </a:p>
        </p:txBody>
      </p:sp>
      <p:sp>
        <p:nvSpPr>
          <p:cNvPr id="6" name="Slide Number Placeholder 5"/>
          <p:cNvSpPr>
            <a:spLocks noGrp="1"/>
          </p:cNvSpPr>
          <p:nvPr>
            <p:ph type="sldNum" sz="quarter" idx="12"/>
          </p:nvPr>
        </p:nvSpPr>
        <p:spPr/>
        <p:txBody>
          <a:bodyPr/>
          <a:lstStyle/>
          <a:p>
            <a:endParaRPr lang="en-US" dirty="0"/>
          </a:p>
        </p:txBody>
      </p:sp>
      <p:pic>
        <p:nvPicPr>
          <p:cNvPr id="3" name="Picture 2"/>
          <p:cNvPicPr>
            <a:picLocks noChangeAspect="1"/>
          </p:cNvPicPr>
          <p:nvPr/>
        </p:nvPicPr>
        <p:blipFill>
          <a:blip r:embed="rId2"/>
          <a:stretch>
            <a:fillRect/>
          </a:stretch>
        </p:blipFill>
        <p:spPr>
          <a:xfrm>
            <a:off x="821636" y="1338349"/>
            <a:ext cx="10142852" cy="4718983"/>
          </a:xfrm>
          <a:prstGeom prst="rect">
            <a:avLst/>
          </a:prstGeom>
        </p:spPr>
      </p:pic>
    </p:spTree>
    <p:extLst>
      <p:ext uri="{BB962C8B-B14F-4D97-AF65-F5344CB8AC3E}">
        <p14:creationId xmlns:p14="http://schemas.microsoft.com/office/powerpoint/2010/main" val="200687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estion mark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3162" y="298173"/>
            <a:ext cx="5486888" cy="3279913"/>
          </a:xfrm>
          <a:prstGeom prst="rect">
            <a:avLst/>
          </a:prstGeom>
        </p:spPr>
      </p:pic>
      <p:sp>
        <p:nvSpPr>
          <p:cNvPr id="3" name="TextBox 2"/>
          <p:cNvSpPr txBox="1"/>
          <p:nvPr/>
        </p:nvSpPr>
        <p:spPr>
          <a:xfrm>
            <a:off x="2004902" y="3975652"/>
            <a:ext cx="7368208" cy="1107996"/>
          </a:xfrm>
          <a:prstGeom prst="rect">
            <a:avLst/>
          </a:prstGeom>
          <a:noFill/>
        </p:spPr>
        <p:txBody>
          <a:bodyPr wrap="square" rtlCol="0">
            <a:spAutoFit/>
          </a:bodyPr>
          <a:lstStyle/>
          <a:p>
            <a:pPr algn="ctr"/>
            <a:r>
              <a:rPr lang="en-US" sz="6600" dirty="0" smtClean="0">
                <a:solidFill>
                  <a:schemeClr val="bg2"/>
                </a:solidFill>
                <a:latin typeface="+mj-lt"/>
              </a:rPr>
              <a:t>QUESTIONS</a:t>
            </a:r>
            <a:endParaRPr lang="en-US" sz="6600" dirty="0">
              <a:solidFill>
                <a:schemeClr val="bg2"/>
              </a:solidFill>
              <a:latin typeface="+mj-lt"/>
            </a:endParaRPr>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814269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289"/>
            <a:ext cx="10972800" cy="642449"/>
          </a:xfrm>
        </p:spPr>
        <p:txBody>
          <a:bodyPr/>
          <a:lstStyle/>
          <a:p>
            <a:r>
              <a:rPr lang="en-US" dirty="0" smtClean="0">
                <a:solidFill>
                  <a:schemeClr val="bg2"/>
                </a:solidFill>
              </a:rPr>
              <a:t>MONTHLY FINANCIALS REPORT</a:t>
            </a:r>
            <a:endParaRPr lang="en-US" dirty="0">
              <a:solidFill>
                <a:schemeClr val="bg2"/>
              </a:solidFill>
            </a:endParaRPr>
          </a:p>
        </p:txBody>
      </p:sp>
      <p:sp>
        <p:nvSpPr>
          <p:cNvPr id="6" name="Slide Number Placeholder 5"/>
          <p:cNvSpPr>
            <a:spLocks noGrp="1"/>
          </p:cNvSpPr>
          <p:nvPr>
            <p:ph type="sldNum" sz="quarter" idx="12"/>
          </p:nvPr>
        </p:nvSpPr>
        <p:spPr/>
        <p:txBody>
          <a:bodyPr/>
          <a:lstStyle/>
          <a:p>
            <a:r>
              <a:rPr lang="en-US" dirty="0" smtClean="0">
                <a:solidFill>
                  <a:schemeClr val="bg2"/>
                </a:solidFill>
              </a:rPr>
              <a:t>3</a:t>
            </a:r>
            <a:endParaRPr lang="en-US" dirty="0">
              <a:solidFill>
                <a:schemeClr val="bg2"/>
              </a:solidFill>
            </a:endParaRPr>
          </a:p>
        </p:txBody>
      </p:sp>
      <p:sp>
        <p:nvSpPr>
          <p:cNvPr id="4" name="TextBox 3"/>
          <p:cNvSpPr txBox="1"/>
          <p:nvPr/>
        </p:nvSpPr>
        <p:spPr>
          <a:xfrm>
            <a:off x="1296785" y="856211"/>
            <a:ext cx="9800706"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0000"/>
                </a:solidFill>
              </a:rPr>
              <a:t>Accounting Services provides you a monthly financials report if there were any expenses during the month.</a:t>
            </a: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smtClean="0">
                <a:solidFill>
                  <a:srgbClr val="000000"/>
                </a:solidFill>
              </a:rPr>
              <a:t>This report could possibly have many tabs depending on the type of activity during the month.</a:t>
            </a:r>
          </a:p>
          <a:p>
            <a:r>
              <a:rPr lang="en-US" dirty="0">
                <a:solidFill>
                  <a:srgbClr val="000000"/>
                </a:solidFill>
              </a:rPr>
              <a:t>	</a:t>
            </a:r>
            <a:r>
              <a:rPr lang="en-US" dirty="0" smtClean="0">
                <a:solidFill>
                  <a:srgbClr val="000000"/>
                </a:solidFill>
              </a:rPr>
              <a:t>1) All Expenses tab – provides a summary by account and type of expense</a:t>
            </a:r>
          </a:p>
          <a:p>
            <a:r>
              <a:rPr lang="en-US" dirty="0">
                <a:solidFill>
                  <a:srgbClr val="000000"/>
                </a:solidFill>
              </a:rPr>
              <a:t>	</a:t>
            </a:r>
            <a:r>
              <a:rPr lang="en-US" dirty="0" smtClean="0">
                <a:solidFill>
                  <a:srgbClr val="000000"/>
                </a:solidFill>
              </a:rPr>
              <a:t>2) Journal Pivot – shows any miscellaneous JE’s that were posted and should agree 	     with EXT amount on All Expenses tab</a:t>
            </a:r>
          </a:p>
          <a:p>
            <a:r>
              <a:rPr lang="en-US" dirty="0">
                <a:solidFill>
                  <a:srgbClr val="000000"/>
                </a:solidFill>
              </a:rPr>
              <a:t>	</a:t>
            </a:r>
            <a:r>
              <a:rPr lang="en-US" dirty="0" smtClean="0">
                <a:solidFill>
                  <a:srgbClr val="000000"/>
                </a:solidFill>
              </a:rPr>
              <a:t>3) Payroll Pivot – shows any payroll posted by employee, account, and pay period</a:t>
            </a:r>
          </a:p>
          <a:p>
            <a:r>
              <a:rPr lang="en-US" dirty="0">
                <a:solidFill>
                  <a:srgbClr val="000000"/>
                </a:solidFill>
              </a:rPr>
              <a:t>	</a:t>
            </a:r>
            <a:r>
              <a:rPr lang="en-US" dirty="0" smtClean="0">
                <a:solidFill>
                  <a:srgbClr val="000000"/>
                </a:solidFill>
              </a:rPr>
              <a:t>4) AP Pivot – shows any vouchers posted by supplier, invoice, description, and date</a:t>
            </a:r>
          </a:p>
          <a:p>
            <a:r>
              <a:rPr lang="en-US" dirty="0">
                <a:solidFill>
                  <a:srgbClr val="000000"/>
                </a:solidFill>
              </a:rPr>
              <a:t>	</a:t>
            </a:r>
            <a:r>
              <a:rPr lang="en-US" dirty="0" smtClean="0">
                <a:solidFill>
                  <a:srgbClr val="000000"/>
                </a:solidFill>
              </a:rPr>
              <a:t>5) Travel Detail – shows any expense reports by account, date, and employee</a:t>
            </a:r>
            <a:endParaRPr lang="en-US" dirty="0">
              <a:solidFill>
                <a:srgbClr val="000000"/>
              </a:solidFill>
            </a:endParaRPr>
          </a:p>
        </p:txBody>
      </p:sp>
    </p:spTree>
    <p:extLst>
      <p:ext uri="{BB962C8B-B14F-4D97-AF65-F5344CB8AC3E}">
        <p14:creationId xmlns:p14="http://schemas.microsoft.com/office/powerpoint/2010/main" val="1942963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289"/>
            <a:ext cx="10972800" cy="642449"/>
          </a:xfrm>
        </p:spPr>
        <p:txBody>
          <a:bodyPr/>
          <a:lstStyle/>
          <a:p>
            <a:r>
              <a:rPr lang="en-US" dirty="0" smtClean="0">
                <a:solidFill>
                  <a:schemeClr val="bg2"/>
                </a:solidFill>
              </a:rPr>
              <a:t>MONTHLY FINANCIALS REPORT</a:t>
            </a:r>
            <a:endParaRPr lang="en-US" dirty="0">
              <a:solidFill>
                <a:schemeClr val="bg2"/>
              </a:solidFill>
            </a:endParaRPr>
          </a:p>
        </p:txBody>
      </p:sp>
      <p:sp>
        <p:nvSpPr>
          <p:cNvPr id="6" name="Slide Number Placeholder 5"/>
          <p:cNvSpPr>
            <a:spLocks noGrp="1"/>
          </p:cNvSpPr>
          <p:nvPr>
            <p:ph type="sldNum" sz="quarter" idx="12"/>
          </p:nvPr>
        </p:nvSpPr>
        <p:spPr/>
        <p:txBody>
          <a:bodyPr/>
          <a:lstStyle/>
          <a:p>
            <a:r>
              <a:rPr lang="en-US" dirty="0" smtClean="0">
                <a:solidFill>
                  <a:schemeClr val="bg2"/>
                </a:solidFill>
              </a:rPr>
              <a:t>3</a:t>
            </a:r>
            <a:endParaRPr lang="en-US" dirty="0">
              <a:solidFill>
                <a:schemeClr val="bg2"/>
              </a:solidFill>
            </a:endParaRPr>
          </a:p>
        </p:txBody>
      </p:sp>
      <p:sp>
        <p:nvSpPr>
          <p:cNvPr id="4" name="TextBox 3"/>
          <p:cNvSpPr txBox="1"/>
          <p:nvPr/>
        </p:nvSpPr>
        <p:spPr>
          <a:xfrm>
            <a:off x="1296785" y="856211"/>
            <a:ext cx="9800706" cy="923330"/>
          </a:xfrm>
          <a:prstGeom prst="rect">
            <a:avLst/>
          </a:prstGeom>
          <a:noFill/>
        </p:spPr>
        <p:txBody>
          <a:bodyPr wrap="square" rtlCol="0">
            <a:spAutoFit/>
          </a:bodyPr>
          <a:lstStyle/>
          <a:p>
            <a:pPr algn="ctr"/>
            <a:r>
              <a:rPr lang="en-US" dirty="0" smtClean="0">
                <a:solidFill>
                  <a:srgbClr val="000000"/>
                </a:solidFill>
              </a:rPr>
              <a:t>All Expenses Tab</a:t>
            </a:r>
          </a:p>
          <a:p>
            <a:pPr algn="ctr"/>
            <a:endParaRPr lang="en-US" dirty="0">
              <a:solidFill>
                <a:srgbClr val="000000"/>
              </a:solidFill>
            </a:endParaRPr>
          </a:p>
          <a:p>
            <a:pPr algn="ctr"/>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2351831" y="1238596"/>
            <a:ext cx="7488338" cy="4818736"/>
          </a:xfrm>
          <a:prstGeom prst="rect">
            <a:avLst/>
          </a:prstGeom>
        </p:spPr>
      </p:pic>
    </p:spTree>
    <p:extLst>
      <p:ext uri="{BB962C8B-B14F-4D97-AF65-F5344CB8AC3E}">
        <p14:creationId xmlns:p14="http://schemas.microsoft.com/office/powerpoint/2010/main" val="3547574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289"/>
            <a:ext cx="10972800" cy="536915"/>
          </a:xfrm>
        </p:spPr>
        <p:txBody>
          <a:bodyPr/>
          <a:lstStyle/>
          <a:p>
            <a:r>
              <a:rPr lang="en-US" dirty="0" smtClean="0">
                <a:solidFill>
                  <a:schemeClr val="bg2"/>
                </a:solidFill>
              </a:rPr>
              <a:t>MONTHLY FINANCIALS REPORT</a:t>
            </a:r>
            <a:endParaRPr lang="en-US" dirty="0">
              <a:solidFill>
                <a:schemeClr val="bg2"/>
              </a:solidFill>
            </a:endParaRPr>
          </a:p>
        </p:txBody>
      </p:sp>
      <p:sp>
        <p:nvSpPr>
          <p:cNvPr id="6" name="Slide Number Placeholder 5"/>
          <p:cNvSpPr>
            <a:spLocks noGrp="1"/>
          </p:cNvSpPr>
          <p:nvPr>
            <p:ph type="sldNum" sz="quarter" idx="12"/>
          </p:nvPr>
        </p:nvSpPr>
        <p:spPr/>
        <p:txBody>
          <a:bodyPr/>
          <a:lstStyle/>
          <a:p>
            <a:r>
              <a:rPr lang="en-US" dirty="0" smtClean="0">
                <a:solidFill>
                  <a:schemeClr val="bg2"/>
                </a:solidFill>
              </a:rPr>
              <a:t>3</a:t>
            </a:r>
            <a:endParaRPr lang="en-US" dirty="0">
              <a:solidFill>
                <a:schemeClr val="bg2"/>
              </a:solidFill>
            </a:endParaRPr>
          </a:p>
        </p:txBody>
      </p:sp>
      <p:sp>
        <p:nvSpPr>
          <p:cNvPr id="4" name="TextBox 3"/>
          <p:cNvSpPr txBox="1"/>
          <p:nvPr/>
        </p:nvSpPr>
        <p:spPr>
          <a:xfrm>
            <a:off x="1296784" y="590204"/>
            <a:ext cx="9817331" cy="923330"/>
          </a:xfrm>
          <a:prstGeom prst="rect">
            <a:avLst/>
          </a:prstGeom>
          <a:noFill/>
        </p:spPr>
        <p:txBody>
          <a:bodyPr wrap="square" rtlCol="0">
            <a:spAutoFit/>
          </a:bodyPr>
          <a:lstStyle/>
          <a:p>
            <a:pPr algn="ctr"/>
            <a:r>
              <a:rPr lang="en-US" dirty="0" smtClean="0">
                <a:solidFill>
                  <a:srgbClr val="000000"/>
                </a:solidFill>
              </a:rPr>
              <a:t>Journal Pivot Tab</a:t>
            </a:r>
          </a:p>
          <a:p>
            <a:pPr algn="ctr"/>
            <a:endParaRPr lang="en-US" dirty="0">
              <a:solidFill>
                <a:srgbClr val="000000"/>
              </a:solidFill>
            </a:endParaRPr>
          </a:p>
          <a:p>
            <a:pPr algn="ctr"/>
            <a:endParaRPr lang="en-US" dirty="0">
              <a:solidFill>
                <a:srgbClr val="000000"/>
              </a:solidFill>
            </a:endParaRPr>
          </a:p>
        </p:txBody>
      </p:sp>
      <p:pic>
        <p:nvPicPr>
          <p:cNvPr id="3" name="Picture 2"/>
          <p:cNvPicPr>
            <a:picLocks noChangeAspect="1"/>
          </p:cNvPicPr>
          <p:nvPr/>
        </p:nvPicPr>
        <p:blipFill>
          <a:blip r:embed="rId2"/>
          <a:stretch>
            <a:fillRect/>
          </a:stretch>
        </p:blipFill>
        <p:spPr>
          <a:xfrm>
            <a:off x="1075110" y="1319170"/>
            <a:ext cx="10507290" cy="2274480"/>
          </a:xfrm>
          <a:prstGeom prst="rect">
            <a:avLst/>
          </a:prstGeom>
        </p:spPr>
      </p:pic>
    </p:spTree>
    <p:extLst>
      <p:ext uri="{BB962C8B-B14F-4D97-AF65-F5344CB8AC3E}">
        <p14:creationId xmlns:p14="http://schemas.microsoft.com/office/powerpoint/2010/main" val="515377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289"/>
            <a:ext cx="10972800" cy="536915"/>
          </a:xfrm>
        </p:spPr>
        <p:txBody>
          <a:bodyPr/>
          <a:lstStyle/>
          <a:p>
            <a:r>
              <a:rPr lang="en-US" dirty="0" smtClean="0">
                <a:solidFill>
                  <a:schemeClr val="bg2"/>
                </a:solidFill>
              </a:rPr>
              <a:t>MONTHLY FINANCIALS REPORT</a:t>
            </a:r>
            <a:endParaRPr lang="en-US" dirty="0">
              <a:solidFill>
                <a:schemeClr val="bg2"/>
              </a:solidFill>
            </a:endParaRPr>
          </a:p>
        </p:txBody>
      </p:sp>
      <p:sp>
        <p:nvSpPr>
          <p:cNvPr id="6" name="Slide Number Placeholder 5"/>
          <p:cNvSpPr>
            <a:spLocks noGrp="1"/>
          </p:cNvSpPr>
          <p:nvPr>
            <p:ph type="sldNum" sz="quarter" idx="12"/>
          </p:nvPr>
        </p:nvSpPr>
        <p:spPr/>
        <p:txBody>
          <a:bodyPr/>
          <a:lstStyle/>
          <a:p>
            <a:r>
              <a:rPr lang="en-US" dirty="0" smtClean="0">
                <a:solidFill>
                  <a:schemeClr val="bg2"/>
                </a:solidFill>
              </a:rPr>
              <a:t>3</a:t>
            </a:r>
            <a:endParaRPr lang="en-US" dirty="0">
              <a:solidFill>
                <a:schemeClr val="bg2"/>
              </a:solidFill>
            </a:endParaRPr>
          </a:p>
        </p:txBody>
      </p:sp>
      <p:sp>
        <p:nvSpPr>
          <p:cNvPr id="4" name="TextBox 3"/>
          <p:cNvSpPr txBox="1"/>
          <p:nvPr/>
        </p:nvSpPr>
        <p:spPr>
          <a:xfrm>
            <a:off x="1296784" y="590204"/>
            <a:ext cx="9817331" cy="923330"/>
          </a:xfrm>
          <a:prstGeom prst="rect">
            <a:avLst/>
          </a:prstGeom>
          <a:noFill/>
        </p:spPr>
        <p:txBody>
          <a:bodyPr wrap="square" rtlCol="0">
            <a:spAutoFit/>
          </a:bodyPr>
          <a:lstStyle/>
          <a:p>
            <a:pPr algn="ctr"/>
            <a:r>
              <a:rPr lang="en-US" dirty="0" smtClean="0">
                <a:solidFill>
                  <a:srgbClr val="000000"/>
                </a:solidFill>
              </a:rPr>
              <a:t>Payroll Pivot Tab</a:t>
            </a:r>
          </a:p>
          <a:p>
            <a:pPr algn="ctr"/>
            <a:endParaRPr lang="en-US" dirty="0">
              <a:solidFill>
                <a:srgbClr val="000000"/>
              </a:solidFill>
            </a:endParaRPr>
          </a:p>
          <a:p>
            <a:pPr algn="ctr"/>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1296784" y="1127118"/>
            <a:ext cx="9576263" cy="4666853"/>
          </a:xfrm>
          <a:prstGeom prst="rect">
            <a:avLst/>
          </a:prstGeom>
        </p:spPr>
      </p:pic>
    </p:spTree>
    <p:extLst>
      <p:ext uri="{BB962C8B-B14F-4D97-AF65-F5344CB8AC3E}">
        <p14:creationId xmlns:p14="http://schemas.microsoft.com/office/powerpoint/2010/main" val="3973903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289"/>
            <a:ext cx="10972800" cy="536915"/>
          </a:xfrm>
        </p:spPr>
        <p:txBody>
          <a:bodyPr/>
          <a:lstStyle/>
          <a:p>
            <a:r>
              <a:rPr lang="en-US" dirty="0" smtClean="0">
                <a:solidFill>
                  <a:schemeClr val="bg2"/>
                </a:solidFill>
              </a:rPr>
              <a:t>MONTHLY FINANCIALS REPORT</a:t>
            </a:r>
            <a:endParaRPr lang="en-US" dirty="0">
              <a:solidFill>
                <a:schemeClr val="bg2"/>
              </a:solidFill>
            </a:endParaRPr>
          </a:p>
        </p:txBody>
      </p:sp>
      <p:sp>
        <p:nvSpPr>
          <p:cNvPr id="6" name="Slide Number Placeholder 5"/>
          <p:cNvSpPr>
            <a:spLocks noGrp="1"/>
          </p:cNvSpPr>
          <p:nvPr>
            <p:ph type="sldNum" sz="quarter" idx="12"/>
          </p:nvPr>
        </p:nvSpPr>
        <p:spPr/>
        <p:txBody>
          <a:bodyPr/>
          <a:lstStyle/>
          <a:p>
            <a:r>
              <a:rPr lang="en-US" dirty="0" smtClean="0">
                <a:solidFill>
                  <a:schemeClr val="bg2"/>
                </a:solidFill>
              </a:rPr>
              <a:t>3</a:t>
            </a:r>
            <a:endParaRPr lang="en-US" dirty="0">
              <a:solidFill>
                <a:schemeClr val="bg2"/>
              </a:solidFill>
            </a:endParaRPr>
          </a:p>
        </p:txBody>
      </p:sp>
      <p:sp>
        <p:nvSpPr>
          <p:cNvPr id="4" name="TextBox 3"/>
          <p:cNvSpPr txBox="1"/>
          <p:nvPr/>
        </p:nvSpPr>
        <p:spPr>
          <a:xfrm>
            <a:off x="1296784" y="590204"/>
            <a:ext cx="9817331" cy="923330"/>
          </a:xfrm>
          <a:prstGeom prst="rect">
            <a:avLst/>
          </a:prstGeom>
          <a:noFill/>
        </p:spPr>
        <p:txBody>
          <a:bodyPr wrap="square" rtlCol="0">
            <a:spAutoFit/>
          </a:bodyPr>
          <a:lstStyle/>
          <a:p>
            <a:pPr algn="ctr"/>
            <a:r>
              <a:rPr lang="en-US" dirty="0" smtClean="0">
                <a:solidFill>
                  <a:srgbClr val="000000"/>
                </a:solidFill>
              </a:rPr>
              <a:t>AP Pivot Tab</a:t>
            </a:r>
          </a:p>
          <a:p>
            <a:pPr algn="ctr"/>
            <a:endParaRPr lang="en-US" dirty="0">
              <a:solidFill>
                <a:srgbClr val="000000"/>
              </a:solidFill>
            </a:endParaRPr>
          </a:p>
          <a:p>
            <a:pPr algn="ctr"/>
            <a:endParaRPr lang="en-US" dirty="0">
              <a:solidFill>
                <a:srgbClr val="000000"/>
              </a:solidFill>
            </a:endParaRPr>
          </a:p>
        </p:txBody>
      </p:sp>
      <p:pic>
        <p:nvPicPr>
          <p:cNvPr id="3" name="Picture 2"/>
          <p:cNvPicPr>
            <a:picLocks noChangeAspect="1"/>
          </p:cNvPicPr>
          <p:nvPr/>
        </p:nvPicPr>
        <p:blipFill>
          <a:blip r:embed="rId2"/>
          <a:stretch>
            <a:fillRect/>
          </a:stretch>
        </p:blipFill>
        <p:spPr>
          <a:xfrm>
            <a:off x="939338" y="1305180"/>
            <a:ext cx="10000211" cy="4247640"/>
          </a:xfrm>
          <a:prstGeom prst="rect">
            <a:avLst/>
          </a:prstGeom>
        </p:spPr>
      </p:pic>
    </p:spTree>
    <p:extLst>
      <p:ext uri="{BB962C8B-B14F-4D97-AF65-F5344CB8AC3E}">
        <p14:creationId xmlns:p14="http://schemas.microsoft.com/office/powerpoint/2010/main" val="2186587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289"/>
            <a:ext cx="10972800" cy="536915"/>
          </a:xfrm>
        </p:spPr>
        <p:txBody>
          <a:bodyPr/>
          <a:lstStyle/>
          <a:p>
            <a:r>
              <a:rPr lang="en-US" dirty="0" smtClean="0">
                <a:solidFill>
                  <a:schemeClr val="bg2"/>
                </a:solidFill>
              </a:rPr>
              <a:t>MONTHLY FINANCIALS REPORT</a:t>
            </a:r>
            <a:endParaRPr lang="en-US" dirty="0">
              <a:solidFill>
                <a:schemeClr val="bg2"/>
              </a:solidFill>
            </a:endParaRPr>
          </a:p>
        </p:txBody>
      </p:sp>
      <p:sp>
        <p:nvSpPr>
          <p:cNvPr id="6" name="Slide Number Placeholder 5"/>
          <p:cNvSpPr>
            <a:spLocks noGrp="1"/>
          </p:cNvSpPr>
          <p:nvPr>
            <p:ph type="sldNum" sz="quarter" idx="12"/>
          </p:nvPr>
        </p:nvSpPr>
        <p:spPr/>
        <p:txBody>
          <a:bodyPr/>
          <a:lstStyle/>
          <a:p>
            <a:r>
              <a:rPr lang="en-US" dirty="0" smtClean="0">
                <a:solidFill>
                  <a:schemeClr val="bg2"/>
                </a:solidFill>
              </a:rPr>
              <a:t>3</a:t>
            </a:r>
            <a:endParaRPr lang="en-US" dirty="0">
              <a:solidFill>
                <a:schemeClr val="bg2"/>
              </a:solidFill>
            </a:endParaRPr>
          </a:p>
        </p:txBody>
      </p:sp>
      <p:sp>
        <p:nvSpPr>
          <p:cNvPr id="4" name="TextBox 3"/>
          <p:cNvSpPr txBox="1"/>
          <p:nvPr/>
        </p:nvSpPr>
        <p:spPr>
          <a:xfrm>
            <a:off x="1296784" y="590204"/>
            <a:ext cx="9817331" cy="923330"/>
          </a:xfrm>
          <a:prstGeom prst="rect">
            <a:avLst/>
          </a:prstGeom>
          <a:noFill/>
        </p:spPr>
        <p:txBody>
          <a:bodyPr wrap="square" rtlCol="0">
            <a:spAutoFit/>
          </a:bodyPr>
          <a:lstStyle/>
          <a:p>
            <a:pPr algn="ctr"/>
            <a:r>
              <a:rPr lang="en-US" dirty="0" smtClean="0">
                <a:solidFill>
                  <a:srgbClr val="000000"/>
                </a:solidFill>
              </a:rPr>
              <a:t>Travel Detail Tab</a:t>
            </a:r>
          </a:p>
          <a:p>
            <a:pPr algn="ctr"/>
            <a:endParaRPr lang="en-US" dirty="0">
              <a:solidFill>
                <a:srgbClr val="000000"/>
              </a:solidFill>
            </a:endParaRPr>
          </a:p>
          <a:p>
            <a:pPr algn="ctr"/>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1424287" y="1205345"/>
            <a:ext cx="9343426" cy="4206535"/>
          </a:xfrm>
          <a:prstGeom prst="rect">
            <a:avLst/>
          </a:prstGeom>
        </p:spPr>
      </p:pic>
    </p:spTree>
    <p:extLst>
      <p:ext uri="{BB962C8B-B14F-4D97-AF65-F5344CB8AC3E}">
        <p14:creationId xmlns:p14="http://schemas.microsoft.com/office/powerpoint/2010/main" val="1242381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289"/>
            <a:ext cx="10972800" cy="642449"/>
          </a:xfrm>
        </p:spPr>
        <p:txBody>
          <a:bodyPr/>
          <a:lstStyle/>
          <a:p>
            <a:r>
              <a:rPr lang="en-US" dirty="0" smtClean="0">
                <a:solidFill>
                  <a:schemeClr val="bg2"/>
                </a:solidFill>
              </a:rPr>
              <a:t>Quar</a:t>
            </a:r>
            <a:r>
              <a:rPr lang="en-US" dirty="0" smtClean="0">
                <a:solidFill>
                  <a:srgbClr val="053D87"/>
                </a:solidFill>
              </a:rPr>
              <a:t>t</a:t>
            </a:r>
            <a:r>
              <a:rPr lang="en-US" dirty="0" smtClean="0">
                <a:solidFill>
                  <a:schemeClr val="bg2"/>
                </a:solidFill>
              </a:rPr>
              <a:t>erly Grant Expenditures Review</a:t>
            </a:r>
            <a:endParaRPr lang="en-US" dirty="0">
              <a:solidFill>
                <a:schemeClr val="bg2"/>
              </a:solidFill>
            </a:endParaRPr>
          </a:p>
        </p:txBody>
      </p:sp>
      <p:sp>
        <p:nvSpPr>
          <p:cNvPr id="3" name="Content Placeholder 2"/>
          <p:cNvSpPr>
            <a:spLocks noGrp="1"/>
          </p:cNvSpPr>
          <p:nvPr>
            <p:ph idx="1"/>
          </p:nvPr>
        </p:nvSpPr>
        <p:spPr>
          <a:xfrm>
            <a:off x="914400" y="1327868"/>
            <a:ext cx="10129962" cy="4729464"/>
          </a:xfrm>
        </p:spPr>
        <p:txBody>
          <a:bodyPr/>
          <a:lstStyle/>
          <a:p>
            <a:pPr>
              <a:spcBef>
                <a:spcPts val="1200"/>
              </a:spcBef>
              <a:buFont typeface="Arial" panose="020B0604020202020204" pitchFamily="34" charset="0"/>
              <a:buChar char="•"/>
            </a:pPr>
            <a:r>
              <a:rPr lang="en-US" sz="2800" dirty="0" smtClean="0">
                <a:solidFill>
                  <a:srgbClr val="053D87"/>
                </a:solidFill>
              </a:rPr>
              <a:t>Reinstate quarterly grant expenditures review process</a:t>
            </a:r>
          </a:p>
          <a:p>
            <a:pPr marL="0" indent="0">
              <a:spcBef>
                <a:spcPts val="1200"/>
              </a:spcBef>
              <a:buNone/>
            </a:pPr>
            <a:endParaRPr lang="en-US" sz="2800" dirty="0" smtClean="0">
              <a:solidFill>
                <a:srgbClr val="053D87"/>
              </a:solidFill>
            </a:endParaRPr>
          </a:p>
          <a:p>
            <a:pPr>
              <a:spcBef>
                <a:spcPts val="1200"/>
              </a:spcBef>
              <a:buFont typeface="Arial" panose="020B0604020202020204" pitchFamily="34" charset="0"/>
              <a:buChar char="•"/>
            </a:pPr>
            <a:r>
              <a:rPr lang="en-US" sz="2800" dirty="0" smtClean="0">
                <a:solidFill>
                  <a:srgbClr val="053D87"/>
                </a:solidFill>
              </a:rPr>
              <a:t>Effective 2</a:t>
            </a:r>
            <a:r>
              <a:rPr lang="en-US" sz="2800" baseline="30000" dirty="0" smtClean="0">
                <a:solidFill>
                  <a:srgbClr val="053D87"/>
                </a:solidFill>
              </a:rPr>
              <a:t>nd</a:t>
            </a:r>
            <a:r>
              <a:rPr lang="en-US" sz="2800" dirty="0" smtClean="0">
                <a:solidFill>
                  <a:srgbClr val="053D87"/>
                </a:solidFill>
              </a:rPr>
              <a:t> Quarter FY21 (October 2020-December 2020)</a:t>
            </a:r>
          </a:p>
          <a:p>
            <a:pPr marL="0" indent="0">
              <a:spcBef>
                <a:spcPts val="1200"/>
              </a:spcBef>
              <a:buNone/>
            </a:pPr>
            <a:endParaRPr lang="en-US" sz="2800" dirty="0" smtClean="0">
              <a:solidFill>
                <a:srgbClr val="053D87"/>
              </a:solidFill>
            </a:endParaRPr>
          </a:p>
          <a:p>
            <a:pPr>
              <a:spcBef>
                <a:spcPts val="1200"/>
              </a:spcBef>
              <a:buFont typeface="Arial" panose="020B0604020202020204" pitchFamily="34" charset="0"/>
              <a:buChar char="•"/>
            </a:pPr>
            <a:r>
              <a:rPr lang="en-US" sz="2800" dirty="0" smtClean="0">
                <a:solidFill>
                  <a:srgbClr val="053D87"/>
                </a:solidFill>
              </a:rPr>
              <a:t>If you had expenditures during this quarter, you will soon receive an email along with certification letter.</a:t>
            </a:r>
            <a:endParaRPr lang="en-US" sz="2800" dirty="0">
              <a:solidFill>
                <a:srgbClr val="053D87"/>
              </a:solidFill>
            </a:endParaRPr>
          </a:p>
        </p:txBody>
      </p:sp>
      <p:sp>
        <p:nvSpPr>
          <p:cNvPr id="6" name="Slide Number Placeholder 5"/>
          <p:cNvSpPr>
            <a:spLocks noGrp="1"/>
          </p:cNvSpPr>
          <p:nvPr>
            <p:ph type="sldNum" sz="quarter" idx="12"/>
          </p:nvPr>
        </p:nvSpPr>
        <p:spPr/>
        <p:txBody>
          <a:bodyPr/>
          <a:lstStyle/>
          <a:p>
            <a:r>
              <a:rPr lang="en-US" dirty="0" smtClean="0">
                <a:solidFill>
                  <a:schemeClr val="bg2"/>
                </a:solidFill>
              </a:rPr>
              <a:t>3</a:t>
            </a:r>
            <a:endParaRPr lang="en-US" dirty="0">
              <a:solidFill>
                <a:schemeClr val="bg2"/>
              </a:solidFill>
            </a:endParaRPr>
          </a:p>
        </p:txBody>
      </p:sp>
    </p:spTree>
    <p:extLst>
      <p:ext uri="{BB962C8B-B14F-4D97-AF65-F5344CB8AC3E}">
        <p14:creationId xmlns:p14="http://schemas.microsoft.com/office/powerpoint/2010/main" val="3312628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1306</TotalTime>
  <Words>687</Words>
  <Application>Microsoft Office PowerPoint</Application>
  <PresentationFormat>Widescreen</PresentationFormat>
  <Paragraphs>96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Times New Roman</vt:lpstr>
      <vt:lpstr>Wingdings</vt:lpstr>
      <vt:lpstr>1-CSU-master</vt:lpstr>
      <vt:lpstr>Grant BUDGET MANAGEMENT TRAINING</vt:lpstr>
      <vt:lpstr>PowerPoint Presentation</vt:lpstr>
      <vt:lpstr>MONTHLY FINANCIALS REPORT</vt:lpstr>
      <vt:lpstr>MONTHLY FINANCIALS REPORT</vt:lpstr>
      <vt:lpstr>MONTHLY FINANCIALS REPORT</vt:lpstr>
      <vt:lpstr>MONTHLY FINANCIALS REPORT</vt:lpstr>
      <vt:lpstr>MONTHLY FINANCIALS REPORT</vt:lpstr>
      <vt:lpstr>MONTHLY FINANCIALS REPORT</vt:lpstr>
      <vt:lpstr>Quarterly Grant Expenditures Review</vt:lpstr>
      <vt:lpstr>Quarterly Grant Expenditures Review</vt:lpstr>
      <vt:lpstr>Quarterly Grant Expenditures Review</vt:lpstr>
      <vt:lpstr>GRANT BUDGET ACTIVITY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McElroy</dc:creator>
  <cp:lastModifiedBy>Scott McElroy</cp:lastModifiedBy>
  <cp:revision>82</cp:revision>
  <dcterms:created xsi:type="dcterms:W3CDTF">2020-08-27T17:45:33Z</dcterms:created>
  <dcterms:modified xsi:type="dcterms:W3CDTF">2021-02-03T20:07:14Z</dcterms:modified>
</cp:coreProperties>
</file>