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notesSlides/notesSlide3.xml" ContentType="application/vnd.openxmlformats-officedocument.presentationml.notesSlide+xml"/>
  <Override PartName="/ppt/charts/chart3.xml" ContentType="application/vnd.openxmlformats-officedocument.drawingml.chart+xml"/>
  <Override PartName="/ppt/drawings/drawing1.xml" ContentType="application/vnd.openxmlformats-officedocument.drawingml.chartshapes+xml"/>
  <Override PartName="/ppt/notesSlides/notesSlide4.xml" ContentType="application/vnd.openxmlformats-officedocument.presentationml.notesSlide+xml"/>
  <Override PartName="/ppt/charts/chart4.xml" ContentType="application/vnd.openxmlformats-officedocument.drawingml.chart+xml"/>
  <Override PartName="/ppt/drawings/drawing2.xml" ContentType="application/vnd.openxmlformats-officedocument.drawingml.chartshapes+xml"/>
  <Override PartName="/ppt/notesSlides/notesSlide5.xml" ContentType="application/vnd.openxmlformats-officedocument.presentationml.notesSlide+xml"/>
  <Override PartName="/ppt/charts/chart5.xml" ContentType="application/vnd.openxmlformats-officedocument.drawingml.chart+xml"/>
  <Override PartName="/ppt/drawings/drawing3.xml" ContentType="application/vnd.openxmlformats-officedocument.drawingml.chartshapes+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handoutMasterIdLst>
    <p:handoutMasterId r:id="rId20"/>
  </p:handoutMasterIdLst>
  <p:sldIdLst>
    <p:sldId id="275" r:id="rId2"/>
    <p:sldId id="259" r:id="rId3"/>
    <p:sldId id="260" r:id="rId4"/>
    <p:sldId id="262" r:id="rId5"/>
    <p:sldId id="263" r:id="rId6"/>
    <p:sldId id="264" r:id="rId7"/>
    <p:sldId id="276" r:id="rId8"/>
    <p:sldId id="265" r:id="rId9"/>
    <p:sldId id="266" r:id="rId10"/>
    <p:sldId id="267" r:id="rId11"/>
    <p:sldId id="268" r:id="rId12"/>
    <p:sldId id="269" r:id="rId13"/>
    <p:sldId id="270" r:id="rId14"/>
    <p:sldId id="271" r:id="rId15"/>
    <p:sldId id="272" r:id="rId16"/>
    <p:sldId id="273" r:id="rId17"/>
    <p:sldId id="274" r:id="rId18"/>
  </p:sldIdLst>
  <p:sldSz cx="9144000" cy="6858000" type="screen4x3"/>
  <p:notesSz cx="7019925" cy="93059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931" userDrawn="1">
          <p15:clr>
            <a:srgbClr val="A4A3A4"/>
          </p15:clr>
        </p15:guide>
        <p15:guide id="2" pos="221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4" d="100"/>
          <a:sy n="94" d="100"/>
        </p:scale>
        <p:origin x="-492" y="66"/>
      </p:cViewPr>
      <p:guideLst>
        <p:guide orient="horz" pos="2160"/>
        <p:guide pos="2880"/>
      </p:guideLst>
    </p:cSldViewPr>
  </p:slideViewPr>
  <p:notesTextViewPr>
    <p:cViewPr>
      <p:scale>
        <a:sx n="1" d="1"/>
        <a:sy n="1" d="1"/>
      </p:scale>
      <p:origin x="0" y="0"/>
    </p:cViewPr>
  </p:notesTextViewPr>
  <p:notesViewPr>
    <p:cSldViewPr>
      <p:cViewPr varScale="1">
        <p:scale>
          <a:sx n="88" d="100"/>
          <a:sy n="88" d="100"/>
        </p:scale>
        <p:origin x="-3870" y="-120"/>
      </p:cViewPr>
      <p:guideLst>
        <p:guide orient="horz" pos="2931"/>
        <p:guide pos="221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2.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Users\dchristian5\Desktop\Open%20Budget%20Meeting\State%20Approp%20&amp;%20Tuition%20Trend%20FY10-FY16.xlsx" TargetMode="External"/></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C:\Users\dchristian5\Desktop\Open%20Budget%20Meeting\mandatory%20Financial%20Impact%20Analysis%20FY12-FY15a.xlsx" TargetMode="External"/></Relationships>
</file>

<file path=ppt/charts/_rels/chart5.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oleObject" Target="file:///C:\Users\dchristian5\Desktop\Open%20Budget%20Meeting\Special%20Institutional%20Fee%20Financial%20Impact%20Analysis%20FY12-FY15.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3826487331130599"/>
          <c:y val="7.8501927727128301E-2"/>
          <c:w val="0.43083465823225803"/>
          <c:h val="0.88486383933354695"/>
        </c:manualLayout>
      </c:layout>
      <c:pieChart>
        <c:varyColors val="1"/>
        <c:dLbls>
          <c:showLegendKey val="0"/>
          <c:showVal val="0"/>
          <c:showCatName val="0"/>
          <c:showSerName val="0"/>
          <c:showPercent val="0"/>
          <c:showBubbleSize val="0"/>
          <c:showLeaderLines val="0"/>
        </c:dLbls>
        <c:firstSliceAng val="0"/>
      </c:pieChart>
    </c:plotArea>
    <c:plotVisOnly val="1"/>
    <c:dispBlanksAs val="zero"/>
    <c:showDLblsOverMax val="0"/>
  </c:chart>
  <c:txPr>
    <a:bodyPr/>
    <a:lstStyle/>
    <a:p>
      <a:pPr>
        <a:defRPr sz="1800"/>
      </a:pPr>
      <a:endParaRPr lang="en-US"/>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6858330601472801"/>
          <c:y val="2.5641025641025599E-2"/>
          <c:w val="0.43415535761436502"/>
          <c:h val="0.85897435897435903"/>
        </c:manualLayout>
      </c:layout>
      <c:pieChart>
        <c:varyColors val="1"/>
        <c:ser>
          <c:idx val="0"/>
          <c:order val="0"/>
          <c:spPr>
            <a:ln>
              <a:noFill/>
            </a:ln>
          </c:spPr>
          <c:dPt>
            <c:idx val="0"/>
            <c:bubble3D val="0"/>
            <c:spPr>
              <a:solidFill>
                <a:schemeClr val="accent1"/>
              </a:solidFill>
              <a:ln w="19050">
                <a:noFill/>
              </a:ln>
              <a:effectLst/>
            </c:spPr>
          </c:dPt>
          <c:dPt>
            <c:idx val="1"/>
            <c:bubble3D val="0"/>
            <c:spPr>
              <a:solidFill>
                <a:schemeClr val="accent6">
                  <a:lumMod val="75000"/>
                </a:schemeClr>
              </a:solidFill>
              <a:ln w="19050">
                <a:noFill/>
              </a:ln>
              <a:effectLst/>
            </c:spPr>
          </c:dPt>
          <c:cat>
            <c:strRef>
              <c:f>Sheet2!$C$3:$C$4</c:f>
              <c:strCache>
                <c:ptCount val="2"/>
                <c:pt idx="0">
                  <c:v>State Approp. 41.4%</c:v>
                </c:pt>
                <c:pt idx="1">
                  <c:v>Other 58.6%</c:v>
                </c:pt>
              </c:strCache>
            </c:strRef>
          </c:cat>
          <c:val>
            <c:numRef>
              <c:f>Sheet2!$D$3:$D$4</c:f>
              <c:numCache>
                <c:formatCode>0.0%</c:formatCode>
                <c:ptCount val="2"/>
                <c:pt idx="0">
                  <c:v>0.41399999999999998</c:v>
                </c:pt>
                <c:pt idx="1">
                  <c:v>0.58599999999999997</c:v>
                </c:pt>
              </c:numCache>
            </c:numRef>
          </c:val>
        </c:ser>
        <c:dLbls>
          <c:showLegendKey val="0"/>
          <c:showVal val="0"/>
          <c:showCatName val="0"/>
          <c:showSerName val="0"/>
          <c:showPercent val="0"/>
          <c:showBubbleSize val="0"/>
          <c:showLeaderLines val="0"/>
        </c:dLbls>
        <c:firstSliceAng val="0"/>
      </c:pieChart>
      <c:spPr>
        <a:noFill/>
        <a:ln>
          <a:noFill/>
        </a:ln>
        <a:effectLst/>
      </c:spPr>
    </c:plotArea>
    <c:legend>
      <c:legendPos val="r"/>
      <c:layout/>
      <c:overlay val="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legend>
    <c:plotVisOnly val="1"/>
    <c:dispBlanksAs val="zero"/>
    <c:showDLblsOverMax val="0"/>
  </c:chart>
  <c:spPr>
    <a:noFill/>
    <a:ln>
      <a:noFill/>
    </a:ln>
    <a:effectLst/>
  </c:spPr>
  <c:txPr>
    <a:bodyPr/>
    <a:lstStyle/>
    <a:p>
      <a:pPr>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manualLayout>
          <c:layoutTarget val="inner"/>
          <c:xMode val="edge"/>
          <c:yMode val="edge"/>
          <c:x val="0.11269896983973537"/>
          <c:y val="2.978542545869961E-2"/>
          <c:w val="0.58955048974062807"/>
          <c:h val="0.90300693335721749"/>
        </c:manualLayout>
      </c:layout>
      <c:bar3DChart>
        <c:barDir val="col"/>
        <c:grouping val="clustered"/>
        <c:varyColors val="0"/>
        <c:ser>
          <c:idx val="0"/>
          <c:order val="0"/>
          <c:tx>
            <c:v>State Appropriation</c:v>
          </c:tx>
          <c:invertIfNegative val="0"/>
          <c:cat>
            <c:strRef>
              <c:f>Sheet1!$E$4:$E$10</c:f>
              <c:strCache>
                <c:ptCount val="7"/>
                <c:pt idx="0">
                  <c:v>FY10</c:v>
                </c:pt>
                <c:pt idx="1">
                  <c:v>FY11</c:v>
                </c:pt>
                <c:pt idx="2">
                  <c:v>FY12</c:v>
                </c:pt>
                <c:pt idx="3">
                  <c:v>FY13</c:v>
                </c:pt>
                <c:pt idx="4">
                  <c:v>FY14</c:v>
                </c:pt>
                <c:pt idx="5">
                  <c:v>FY15</c:v>
                </c:pt>
                <c:pt idx="6">
                  <c:v>FY16</c:v>
                </c:pt>
              </c:strCache>
            </c:strRef>
          </c:cat>
          <c:val>
            <c:numRef>
              <c:f>Sheet1!$F$4:$F$10</c:f>
              <c:numCache>
                <c:formatCode>"$"#,##0_);\("$"#,##0\)</c:formatCode>
                <c:ptCount val="7"/>
                <c:pt idx="0">
                  <c:v>19818176</c:v>
                </c:pt>
                <c:pt idx="1">
                  <c:v>22635358</c:v>
                </c:pt>
                <c:pt idx="2">
                  <c:v>21503584</c:v>
                </c:pt>
                <c:pt idx="3">
                  <c:v>21736525</c:v>
                </c:pt>
                <c:pt idx="4">
                  <c:v>23251922</c:v>
                </c:pt>
                <c:pt idx="5">
                  <c:v>24067121</c:v>
                </c:pt>
                <c:pt idx="6">
                  <c:v>25198595</c:v>
                </c:pt>
              </c:numCache>
            </c:numRef>
          </c:val>
        </c:ser>
        <c:ser>
          <c:idx val="1"/>
          <c:order val="1"/>
          <c:tx>
            <c:v>Tuition</c:v>
          </c:tx>
          <c:spPr>
            <a:solidFill>
              <a:srgbClr val="FF9900"/>
            </a:solidFill>
          </c:spPr>
          <c:invertIfNegative val="0"/>
          <c:cat>
            <c:strRef>
              <c:f>Sheet1!$E$4:$E$10</c:f>
              <c:strCache>
                <c:ptCount val="7"/>
                <c:pt idx="0">
                  <c:v>FY10</c:v>
                </c:pt>
                <c:pt idx="1">
                  <c:v>FY11</c:v>
                </c:pt>
                <c:pt idx="2">
                  <c:v>FY12</c:v>
                </c:pt>
                <c:pt idx="3">
                  <c:v>FY13</c:v>
                </c:pt>
                <c:pt idx="4">
                  <c:v>FY14</c:v>
                </c:pt>
                <c:pt idx="5">
                  <c:v>FY15</c:v>
                </c:pt>
                <c:pt idx="6">
                  <c:v>FY16</c:v>
                </c:pt>
              </c:strCache>
            </c:strRef>
          </c:cat>
          <c:val>
            <c:numRef>
              <c:f>Sheet1!$G$4:$G$10</c:f>
              <c:numCache>
                <c:formatCode>"$"#,##0_);\("$"#,##0\)</c:formatCode>
                <c:ptCount val="7"/>
                <c:pt idx="0">
                  <c:v>19615429</c:v>
                </c:pt>
                <c:pt idx="1">
                  <c:v>22945975</c:v>
                </c:pt>
                <c:pt idx="2">
                  <c:v>25539502</c:v>
                </c:pt>
                <c:pt idx="3">
                  <c:v>27046979</c:v>
                </c:pt>
                <c:pt idx="4">
                  <c:v>28162460</c:v>
                </c:pt>
                <c:pt idx="5">
                  <c:v>27130000</c:v>
                </c:pt>
                <c:pt idx="6">
                  <c:v>26928500</c:v>
                </c:pt>
              </c:numCache>
            </c:numRef>
          </c:val>
        </c:ser>
        <c:dLbls>
          <c:showLegendKey val="0"/>
          <c:showVal val="0"/>
          <c:showCatName val="0"/>
          <c:showSerName val="0"/>
          <c:showPercent val="0"/>
          <c:showBubbleSize val="0"/>
        </c:dLbls>
        <c:gapWidth val="150"/>
        <c:shape val="box"/>
        <c:axId val="76983296"/>
        <c:axId val="76985088"/>
        <c:axId val="0"/>
      </c:bar3DChart>
      <c:catAx>
        <c:axId val="76983296"/>
        <c:scaling>
          <c:orientation val="minMax"/>
        </c:scaling>
        <c:delete val="0"/>
        <c:axPos val="b"/>
        <c:numFmt formatCode="General" sourceLinked="0"/>
        <c:majorTickMark val="out"/>
        <c:minorTickMark val="none"/>
        <c:tickLblPos val="nextTo"/>
        <c:crossAx val="76985088"/>
        <c:crosses val="autoZero"/>
        <c:auto val="1"/>
        <c:lblAlgn val="ctr"/>
        <c:lblOffset val="100"/>
        <c:noMultiLvlLbl val="0"/>
      </c:catAx>
      <c:valAx>
        <c:axId val="76985088"/>
        <c:scaling>
          <c:orientation val="minMax"/>
          <c:max val="30000000"/>
          <c:min val="15000000"/>
        </c:scaling>
        <c:delete val="0"/>
        <c:axPos val="l"/>
        <c:majorGridlines/>
        <c:numFmt formatCode="&quot;$&quot;#,##0_);\(&quot;$&quot;#,##0\)" sourceLinked="1"/>
        <c:majorTickMark val="out"/>
        <c:minorTickMark val="none"/>
        <c:tickLblPos val="nextTo"/>
        <c:crossAx val="76983296"/>
        <c:crosses val="autoZero"/>
        <c:crossBetween val="between"/>
      </c:valAx>
    </c:plotArea>
    <c:legend>
      <c:legendPos val="r"/>
      <c:legendEntry>
        <c:idx val="0"/>
        <c:txPr>
          <a:bodyPr/>
          <a:lstStyle/>
          <a:p>
            <a:pPr>
              <a:defRPr sz="1400" baseline="0"/>
            </a:pPr>
            <a:endParaRPr lang="en-US"/>
          </a:p>
        </c:txPr>
      </c:legendEntry>
      <c:legendEntry>
        <c:idx val="1"/>
        <c:txPr>
          <a:bodyPr/>
          <a:lstStyle/>
          <a:p>
            <a:pPr>
              <a:defRPr sz="1400" baseline="0"/>
            </a:pPr>
            <a:endParaRPr lang="en-US"/>
          </a:p>
        </c:txPr>
      </c:legendEntry>
      <c:layout/>
      <c:overlay val="0"/>
    </c:legend>
    <c:plotVisOnly val="1"/>
    <c:dispBlanksAs val="gap"/>
    <c:showDLblsOverMax val="0"/>
  </c:chart>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685080933967894"/>
          <c:y val="0.12101668437471194"/>
          <c:w val="0.75820644807496207"/>
          <c:h val="0.69647769999175246"/>
        </c:manualLayout>
      </c:layout>
      <c:barChart>
        <c:barDir val="col"/>
        <c:grouping val="clustered"/>
        <c:varyColors val="0"/>
        <c:ser>
          <c:idx val="0"/>
          <c:order val="0"/>
          <c:tx>
            <c:strRef>
              <c:f>'Special Fee'!$D$3</c:f>
              <c:strCache>
                <c:ptCount val="1"/>
                <c:pt idx="0">
                  <c:v>Full Payment</c:v>
                </c:pt>
              </c:strCache>
            </c:strRef>
          </c:tx>
          <c:invertIfNegative val="0"/>
          <c:dLbls>
            <c:spPr>
              <a:noFill/>
              <a:ln>
                <a:noFill/>
              </a:ln>
              <a:effectLst/>
            </c:spPr>
            <c:txPr>
              <a:bodyPr rot="5400000"/>
              <a:lstStyle/>
              <a:p>
                <a:pPr>
                  <a:defRPr sz="2000"/>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'Special Fee'!$B$4:$B$7</c:f>
              <c:numCache>
                <c:formatCode>_(* #,##0_);_(* \(#,##0\);_(* "-"??_);_(@_)</c:formatCode>
                <c:ptCount val="4"/>
                <c:pt idx="0">
                  <c:v>17231</c:v>
                </c:pt>
                <c:pt idx="1">
                  <c:v>17533</c:v>
                </c:pt>
                <c:pt idx="2">
                  <c:v>17163</c:v>
                </c:pt>
                <c:pt idx="3">
                  <c:v>16579</c:v>
                </c:pt>
              </c:numCache>
            </c:numRef>
          </c:cat>
          <c:val>
            <c:numRef>
              <c:f>'Special Fee'!$D$4:$D$7</c:f>
              <c:numCache>
                <c:formatCode>_("$"* #,##0_);_("$"* \(#,##0\);_("$"* "-"??_);_(@_)</c:formatCode>
                <c:ptCount val="4"/>
                <c:pt idx="0">
                  <c:v>7788412</c:v>
                </c:pt>
                <c:pt idx="1">
                  <c:v>7924916</c:v>
                </c:pt>
                <c:pt idx="2">
                  <c:v>8186751</c:v>
                </c:pt>
                <c:pt idx="3">
                  <c:v>7908183</c:v>
                </c:pt>
              </c:numCache>
            </c:numRef>
          </c:val>
        </c:ser>
        <c:ser>
          <c:idx val="1"/>
          <c:order val="1"/>
          <c:tx>
            <c:strRef>
              <c:f>'Special Fee'!$E$3</c:f>
              <c:strCache>
                <c:ptCount val="1"/>
                <c:pt idx="0">
                  <c:v>Actual Collected</c:v>
                </c:pt>
              </c:strCache>
            </c:strRef>
          </c:tx>
          <c:spPr>
            <a:solidFill>
              <a:srgbClr val="FF9933"/>
            </a:solidFill>
          </c:spPr>
          <c:invertIfNegative val="0"/>
          <c:dLbls>
            <c:dLbl>
              <c:idx val="1"/>
              <c:layout>
                <c:manualLayout>
                  <c:x val="5.3475935828877002E-3"/>
                  <c:y val="0.36065961902708699"/>
                </c:manualLayout>
              </c:layout>
              <c:tx>
                <c:rich>
                  <a:bodyPr/>
                  <a:lstStyle/>
                  <a:p>
                    <a:r>
                      <a:rPr lang="en-US" sz="2000" dirty="0"/>
                      <a:t> $6,348,248 </a:t>
                    </a:r>
                  </a:p>
                </c:rich>
              </c:tx>
              <c:dLblPos val="outEnd"/>
              <c:showLegendKey val="0"/>
              <c:showVal val="1"/>
              <c:showCatName val="0"/>
              <c:showSerName val="0"/>
              <c:showPercent val="0"/>
              <c:showBubbleSize val="0"/>
            </c:dLbl>
            <c:spPr>
              <a:noFill/>
              <a:ln>
                <a:noFill/>
              </a:ln>
              <a:effectLst/>
            </c:spPr>
            <c:txPr>
              <a:bodyPr rot="5400000"/>
              <a:lstStyle/>
              <a:p>
                <a:pPr>
                  <a:defRPr sz="2000" b="1"/>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'Special Fee'!$B$4:$B$7</c:f>
              <c:numCache>
                <c:formatCode>_(* #,##0_);_(* \(#,##0\);_(* "-"??_);_(@_)</c:formatCode>
                <c:ptCount val="4"/>
                <c:pt idx="0">
                  <c:v>17231</c:v>
                </c:pt>
                <c:pt idx="1">
                  <c:v>17533</c:v>
                </c:pt>
                <c:pt idx="2">
                  <c:v>17163</c:v>
                </c:pt>
                <c:pt idx="3">
                  <c:v>16579</c:v>
                </c:pt>
              </c:numCache>
            </c:numRef>
          </c:cat>
          <c:val>
            <c:numRef>
              <c:f>'Special Fee'!$E$4:$E$7</c:f>
              <c:numCache>
                <c:formatCode>_("$"* #,##0_);_("$"* \(#,##0\);_("$"* "-"??_);_(@_)</c:formatCode>
                <c:ptCount val="4"/>
                <c:pt idx="0">
                  <c:v>6348248</c:v>
                </c:pt>
                <c:pt idx="1">
                  <c:v>7240194</c:v>
                </c:pt>
                <c:pt idx="2">
                  <c:v>7190688</c:v>
                </c:pt>
                <c:pt idx="3">
                  <c:v>6831539</c:v>
                </c:pt>
              </c:numCache>
            </c:numRef>
          </c:val>
        </c:ser>
        <c:ser>
          <c:idx val="2"/>
          <c:order val="2"/>
          <c:tx>
            <c:strRef>
              <c:f>'Special Fee'!$B$3:$B$7</c:f>
              <c:strCache>
                <c:ptCount val="1"/>
                <c:pt idx="0">
                  <c:v>Total Students  17,231   17,533   17,163   16,579 </c:v>
                </c:pt>
              </c:strCache>
            </c:strRef>
          </c:tx>
          <c:invertIfNegative val="0"/>
          <c:cat>
            <c:numRef>
              <c:f>'Special Fee'!$B$4:$B$7</c:f>
              <c:numCache>
                <c:formatCode>_(* #,##0_);_(* \(#,##0\);_(* "-"??_);_(@_)</c:formatCode>
                <c:ptCount val="4"/>
                <c:pt idx="0">
                  <c:v>17231</c:v>
                </c:pt>
                <c:pt idx="1">
                  <c:v>17533</c:v>
                </c:pt>
                <c:pt idx="2">
                  <c:v>17163</c:v>
                </c:pt>
                <c:pt idx="3">
                  <c:v>16579</c:v>
                </c:pt>
              </c:numCache>
            </c:numRef>
          </c:cat>
          <c:val>
            <c:numLit>
              <c:formatCode>General</c:formatCode>
              <c:ptCount val="1"/>
              <c:pt idx="0">
                <c:v>1</c:v>
              </c:pt>
            </c:numLit>
          </c:val>
        </c:ser>
        <c:dLbls>
          <c:showLegendKey val="0"/>
          <c:showVal val="0"/>
          <c:showCatName val="0"/>
          <c:showSerName val="0"/>
          <c:showPercent val="0"/>
          <c:showBubbleSize val="0"/>
        </c:dLbls>
        <c:gapWidth val="7"/>
        <c:axId val="77092736"/>
        <c:axId val="77094272"/>
      </c:barChart>
      <c:catAx>
        <c:axId val="77092736"/>
        <c:scaling>
          <c:orientation val="minMax"/>
        </c:scaling>
        <c:delete val="0"/>
        <c:axPos val="b"/>
        <c:numFmt formatCode="#,##0" sourceLinked="0"/>
        <c:majorTickMark val="out"/>
        <c:minorTickMark val="none"/>
        <c:tickLblPos val="nextTo"/>
        <c:spPr>
          <a:noFill/>
        </c:spPr>
        <c:txPr>
          <a:bodyPr anchor="ctr" anchorCtr="0"/>
          <a:lstStyle/>
          <a:p>
            <a:pPr>
              <a:defRPr baseline="0"/>
            </a:pPr>
            <a:endParaRPr lang="en-US"/>
          </a:p>
        </c:txPr>
        <c:crossAx val="77094272"/>
        <c:crosses val="autoZero"/>
        <c:auto val="1"/>
        <c:lblAlgn val="ctr"/>
        <c:lblOffset val="100"/>
        <c:noMultiLvlLbl val="0"/>
      </c:catAx>
      <c:valAx>
        <c:axId val="77094272"/>
        <c:scaling>
          <c:orientation val="minMax"/>
          <c:max val="8000000"/>
          <c:min val="3000000"/>
        </c:scaling>
        <c:delete val="0"/>
        <c:axPos val="l"/>
        <c:majorGridlines>
          <c:spPr>
            <a:ln>
              <a:noFill/>
            </a:ln>
          </c:spPr>
        </c:majorGridlines>
        <c:numFmt formatCode="_(&quot;$&quot;* #,##0_);_(&quot;$&quot;* \(#,##0\);_(&quot;$&quot;* &quot;-&quot;??_);_(@_)" sourceLinked="1"/>
        <c:majorTickMark val="out"/>
        <c:minorTickMark val="none"/>
        <c:tickLblPos val="nextTo"/>
        <c:crossAx val="77092736"/>
        <c:crosses val="autoZero"/>
        <c:crossBetween val="between"/>
        <c:majorUnit val="1000000"/>
      </c:valAx>
      <c:spPr>
        <a:noFill/>
      </c:spPr>
    </c:plotArea>
    <c:legend>
      <c:legendPos val="r"/>
      <c:legendEntry>
        <c:idx val="0"/>
        <c:txPr>
          <a:bodyPr/>
          <a:lstStyle/>
          <a:p>
            <a:pPr>
              <a:defRPr sz="1800" baseline="0"/>
            </a:pPr>
            <a:endParaRPr lang="en-US"/>
          </a:p>
        </c:txPr>
      </c:legendEntry>
      <c:legendEntry>
        <c:idx val="1"/>
        <c:txPr>
          <a:bodyPr/>
          <a:lstStyle/>
          <a:p>
            <a:pPr>
              <a:defRPr sz="1800" baseline="0"/>
            </a:pPr>
            <a:endParaRPr lang="en-US"/>
          </a:p>
        </c:txPr>
      </c:legendEntry>
      <c:legendEntry>
        <c:idx val="2"/>
        <c:delete val="1"/>
      </c:legendEntry>
      <c:layout>
        <c:manualLayout>
          <c:xMode val="edge"/>
          <c:yMode val="edge"/>
          <c:x val="0.25062099196363341"/>
          <c:y val="0.89745549469359809"/>
          <c:w val="0.52658079149639292"/>
          <c:h val="8.6668704304753028E-2"/>
        </c:manualLayout>
      </c:layout>
      <c:overlay val="0"/>
      <c:spPr>
        <a:ln w="3175"/>
      </c:spPr>
      <c:txPr>
        <a:bodyPr/>
        <a:lstStyle/>
        <a:p>
          <a:pPr>
            <a:defRPr sz="1800"/>
          </a:pPr>
          <a:endParaRPr lang="en-US"/>
        </a:p>
      </c:txPr>
    </c:legend>
    <c:plotVisOnly val="1"/>
    <c:dispBlanksAs val="gap"/>
    <c:showDLblsOverMax val="0"/>
  </c:chart>
  <c:externalData r:id="rId1">
    <c:autoUpdate val="0"/>
  </c:externalData>
  <c:userShapes r:id="rId2"/>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685080933967894"/>
          <c:y val="0.12101668437471194"/>
          <c:w val="0.75820644807496207"/>
          <c:h val="0.69647769999175246"/>
        </c:manualLayout>
      </c:layout>
      <c:barChart>
        <c:barDir val="col"/>
        <c:grouping val="clustered"/>
        <c:varyColors val="0"/>
        <c:ser>
          <c:idx val="0"/>
          <c:order val="0"/>
          <c:tx>
            <c:strRef>
              <c:f>'Special Fee'!$D$3</c:f>
              <c:strCache>
                <c:ptCount val="1"/>
                <c:pt idx="0">
                  <c:v>Full Payment</c:v>
                </c:pt>
              </c:strCache>
            </c:strRef>
          </c:tx>
          <c:invertIfNegative val="0"/>
          <c:dLbls>
            <c:spPr>
              <a:noFill/>
              <a:ln>
                <a:noFill/>
              </a:ln>
              <a:effectLst/>
            </c:spPr>
            <c:txPr>
              <a:bodyPr rot="5400000"/>
              <a:lstStyle/>
              <a:p>
                <a:pPr>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'Special Fee'!$B$4:$B$7</c:f>
              <c:numCache>
                <c:formatCode>General</c:formatCode>
                <c:ptCount val="4"/>
                <c:pt idx="0">
                  <c:v>250</c:v>
                </c:pt>
                <c:pt idx="1">
                  <c:v>250</c:v>
                </c:pt>
                <c:pt idx="2">
                  <c:v>250</c:v>
                </c:pt>
                <c:pt idx="3">
                  <c:v>250</c:v>
                </c:pt>
              </c:numCache>
            </c:numRef>
          </c:cat>
          <c:val>
            <c:numRef>
              <c:f>'Special Fee'!$D$4:$D$7</c:f>
              <c:numCache>
                <c:formatCode>_("$"* #,##0_);_("$"* \(#,##0\);_("$"* "-"??_);_(@_)</c:formatCode>
                <c:ptCount val="4"/>
                <c:pt idx="0">
                  <c:v>4307750</c:v>
                </c:pt>
                <c:pt idx="1">
                  <c:v>4383250</c:v>
                </c:pt>
                <c:pt idx="2">
                  <c:v>4357250</c:v>
                </c:pt>
                <c:pt idx="3">
                  <c:v>4144750</c:v>
                </c:pt>
              </c:numCache>
            </c:numRef>
          </c:val>
        </c:ser>
        <c:ser>
          <c:idx val="1"/>
          <c:order val="1"/>
          <c:tx>
            <c:strRef>
              <c:f>'Special Fee'!$E$3</c:f>
              <c:strCache>
                <c:ptCount val="1"/>
                <c:pt idx="0">
                  <c:v>Actual Collected</c:v>
                </c:pt>
              </c:strCache>
            </c:strRef>
          </c:tx>
          <c:spPr>
            <a:solidFill>
              <a:srgbClr val="FF9933"/>
            </a:solidFill>
          </c:spPr>
          <c:invertIfNegative val="0"/>
          <c:dLbls>
            <c:spPr>
              <a:noFill/>
              <a:ln>
                <a:noFill/>
              </a:ln>
              <a:effectLst/>
            </c:spPr>
            <c:txPr>
              <a:bodyPr rot="5400000"/>
              <a:lstStyle/>
              <a:p>
                <a:pPr>
                  <a:defRPr sz="2400" b="1"/>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'Special Fee'!$B$4:$B$7</c:f>
              <c:numCache>
                <c:formatCode>General</c:formatCode>
                <c:ptCount val="4"/>
                <c:pt idx="0">
                  <c:v>250</c:v>
                </c:pt>
                <c:pt idx="1">
                  <c:v>250</c:v>
                </c:pt>
                <c:pt idx="2">
                  <c:v>250</c:v>
                </c:pt>
                <c:pt idx="3">
                  <c:v>250</c:v>
                </c:pt>
              </c:numCache>
            </c:numRef>
          </c:cat>
          <c:val>
            <c:numRef>
              <c:f>'Special Fee'!$E$4:$E$7</c:f>
              <c:numCache>
                <c:formatCode>_("$"* #,##0_);_("$"* \(#,##0\);_("$"* "-"??_);_(@_)</c:formatCode>
                <c:ptCount val="4"/>
                <c:pt idx="0">
                  <c:v>4040162</c:v>
                </c:pt>
                <c:pt idx="1">
                  <c:v>4085165</c:v>
                </c:pt>
                <c:pt idx="2">
                  <c:v>3837848</c:v>
                </c:pt>
                <c:pt idx="3">
                  <c:v>3625994</c:v>
                </c:pt>
              </c:numCache>
            </c:numRef>
          </c:val>
        </c:ser>
        <c:ser>
          <c:idx val="2"/>
          <c:order val="2"/>
          <c:tx>
            <c:strRef>
              <c:f>'Special Fee'!$B$3:$B$7</c:f>
              <c:strCache>
                <c:ptCount val="1"/>
                <c:pt idx="0">
                  <c:v>Rate 250 250 250 250</c:v>
                </c:pt>
              </c:strCache>
            </c:strRef>
          </c:tx>
          <c:invertIfNegative val="0"/>
          <c:cat>
            <c:numRef>
              <c:f>'Special Fee'!$B$4:$B$7</c:f>
              <c:numCache>
                <c:formatCode>General</c:formatCode>
                <c:ptCount val="4"/>
                <c:pt idx="0">
                  <c:v>250</c:v>
                </c:pt>
                <c:pt idx="1">
                  <c:v>250</c:v>
                </c:pt>
                <c:pt idx="2">
                  <c:v>250</c:v>
                </c:pt>
                <c:pt idx="3">
                  <c:v>250</c:v>
                </c:pt>
              </c:numCache>
            </c:numRef>
          </c:cat>
          <c:val>
            <c:numLit>
              <c:formatCode>General</c:formatCode>
              <c:ptCount val="1"/>
              <c:pt idx="0">
                <c:v>1</c:v>
              </c:pt>
            </c:numLit>
          </c:val>
        </c:ser>
        <c:dLbls>
          <c:showLegendKey val="0"/>
          <c:showVal val="0"/>
          <c:showCatName val="0"/>
          <c:showSerName val="0"/>
          <c:showPercent val="0"/>
          <c:showBubbleSize val="0"/>
        </c:dLbls>
        <c:gapWidth val="7"/>
        <c:axId val="79118336"/>
        <c:axId val="79119872"/>
      </c:barChart>
      <c:catAx>
        <c:axId val="79118336"/>
        <c:scaling>
          <c:orientation val="minMax"/>
        </c:scaling>
        <c:delete val="0"/>
        <c:axPos val="b"/>
        <c:numFmt formatCode="&quot;$&quot;#,##0" sourceLinked="0"/>
        <c:majorTickMark val="out"/>
        <c:minorTickMark val="none"/>
        <c:tickLblPos val="nextTo"/>
        <c:spPr>
          <a:noFill/>
        </c:spPr>
        <c:txPr>
          <a:bodyPr anchor="ctr" anchorCtr="0"/>
          <a:lstStyle/>
          <a:p>
            <a:pPr>
              <a:defRPr baseline="0"/>
            </a:pPr>
            <a:endParaRPr lang="en-US"/>
          </a:p>
        </c:txPr>
        <c:crossAx val="79119872"/>
        <c:crosses val="autoZero"/>
        <c:auto val="1"/>
        <c:lblAlgn val="ctr"/>
        <c:lblOffset val="100"/>
        <c:noMultiLvlLbl val="0"/>
      </c:catAx>
      <c:valAx>
        <c:axId val="79119872"/>
        <c:scaling>
          <c:orientation val="minMax"/>
        </c:scaling>
        <c:delete val="0"/>
        <c:axPos val="l"/>
        <c:majorGridlines>
          <c:spPr>
            <a:ln>
              <a:noFill/>
            </a:ln>
          </c:spPr>
        </c:majorGridlines>
        <c:numFmt formatCode="_(&quot;$&quot;* #,##0_);_(&quot;$&quot;* \(#,##0\);_(&quot;$&quot;* &quot;-&quot;??_);_(@_)" sourceLinked="1"/>
        <c:majorTickMark val="out"/>
        <c:minorTickMark val="none"/>
        <c:tickLblPos val="nextTo"/>
        <c:crossAx val="79118336"/>
        <c:crosses val="autoZero"/>
        <c:crossBetween val="between"/>
      </c:valAx>
      <c:spPr>
        <a:noFill/>
      </c:spPr>
    </c:plotArea>
    <c:legend>
      <c:legendPos val="r"/>
      <c:legendEntry>
        <c:idx val="2"/>
        <c:delete val="1"/>
      </c:legendEntry>
      <c:layout>
        <c:manualLayout>
          <c:xMode val="edge"/>
          <c:yMode val="edge"/>
          <c:x val="0.2420299590386967"/>
          <c:y val="0.87933961119924708"/>
          <c:w val="0.52658079149639292"/>
          <c:h val="8.6668704304753028E-2"/>
        </c:manualLayout>
      </c:layout>
      <c:overlay val="0"/>
      <c:txPr>
        <a:bodyPr/>
        <a:lstStyle/>
        <a:p>
          <a:pPr>
            <a:defRPr sz="1800"/>
          </a:pPr>
          <a:endParaRPr lang="en-US"/>
        </a:p>
      </c:txPr>
    </c:legend>
    <c:plotVisOnly val="1"/>
    <c:dispBlanksAs val="gap"/>
    <c:showDLblsOverMax val="0"/>
  </c:chart>
  <c:externalData r:id="rId1">
    <c:autoUpdate val="0"/>
  </c:externalData>
  <c:userShapes r:id="rId2"/>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1857DA8-E646-4843-808C-008E4ECEF399}" type="doc">
      <dgm:prSet loTypeId="urn:microsoft.com/office/officeart/2005/8/layout/radial6" loCatId="cycle" qsTypeId="urn:microsoft.com/office/officeart/2005/8/quickstyle/simple4" qsCatId="simple" csTypeId="urn:microsoft.com/office/officeart/2005/8/colors/accent1_2" csCatId="accent1" phldr="1"/>
      <dgm:spPr/>
      <dgm:t>
        <a:bodyPr/>
        <a:lstStyle/>
        <a:p>
          <a:endParaRPr lang="en-US"/>
        </a:p>
      </dgm:t>
    </dgm:pt>
    <dgm:pt modelId="{598B47DE-A61E-2B40-BF71-C0C015319641}">
      <dgm:prSet phldrT="[Text]"/>
      <dgm:spPr/>
      <dgm:t>
        <a:bodyPr/>
        <a:lstStyle/>
        <a:p>
          <a:r>
            <a:rPr lang="en-US" dirty="0" smtClean="0">
              <a:latin typeface="Arial" panose="020B0604020202020204" pitchFamily="34" charset="0"/>
              <a:cs typeface="Arial" panose="020B0604020202020204" pitchFamily="34" charset="0"/>
            </a:rPr>
            <a:t>CSU’s Internal Budget Process</a:t>
          </a:r>
          <a:endParaRPr lang="en-US" dirty="0">
            <a:latin typeface="Arial" panose="020B0604020202020204" pitchFamily="34" charset="0"/>
            <a:cs typeface="Arial" panose="020B0604020202020204" pitchFamily="34" charset="0"/>
          </a:endParaRPr>
        </a:p>
      </dgm:t>
    </dgm:pt>
    <dgm:pt modelId="{10314EF6-9E83-5C49-8EA9-0E34E9EA8E56}" type="parTrans" cxnId="{947D908C-7901-9D4F-B192-DE26A55AF8BC}">
      <dgm:prSet/>
      <dgm:spPr/>
      <dgm:t>
        <a:bodyPr/>
        <a:lstStyle/>
        <a:p>
          <a:endParaRPr lang="en-US"/>
        </a:p>
      </dgm:t>
    </dgm:pt>
    <dgm:pt modelId="{2629DFC0-DCE3-1546-B063-37AD35E9FFBF}" type="sibTrans" cxnId="{947D908C-7901-9D4F-B192-DE26A55AF8BC}">
      <dgm:prSet/>
      <dgm:spPr/>
      <dgm:t>
        <a:bodyPr/>
        <a:lstStyle/>
        <a:p>
          <a:endParaRPr lang="en-US"/>
        </a:p>
      </dgm:t>
    </dgm:pt>
    <dgm:pt modelId="{6884C600-8EEF-E140-ABC2-2DBB61C2B920}">
      <dgm:prSet phldrT="[Text]"/>
      <dgm:spPr/>
      <dgm:t>
        <a:bodyPr/>
        <a:lstStyle/>
        <a:p>
          <a:r>
            <a:rPr lang="en-US" dirty="0" smtClean="0">
              <a:latin typeface="Arial" panose="020B0604020202020204" pitchFamily="34" charset="0"/>
              <a:cs typeface="Arial" panose="020B0604020202020204" pitchFamily="34" charset="0"/>
            </a:rPr>
            <a:t>Governor’s Proposal January</a:t>
          </a:r>
          <a:endParaRPr lang="en-US" dirty="0">
            <a:latin typeface="Arial" panose="020B0604020202020204" pitchFamily="34" charset="0"/>
            <a:cs typeface="Arial" panose="020B0604020202020204" pitchFamily="34" charset="0"/>
          </a:endParaRPr>
        </a:p>
      </dgm:t>
    </dgm:pt>
    <dgm:pt modelId="{7DFE232A-B636-104C-8E27-3D1C0C31E547}" type="parTrans" cxnId="{16301139-B362-5E4E-905C-6EFCD9711C40}">
      <dgm:prSet/>
      <dgm:spPr/>
      <dgm:t>
        <a:bodyPr/>
        <a:lstStyle/>
        <a:p>
          <a:endParaRPr lang="en-US"/>
        </a:p>
      </dgm:t>
    </dgm:pt>
    <dgm:pt modelId="{6EB894EE-215B-344D-9264-5AB57615E7A8}" type="sibTrans" cxnId="{16301139-B362-5E4E-905C-6EFCD9711C40}">
      <dgm:prSet/>
      <dgm:spPr/>
      <dgm:t>
        <a:bodyPr/>
        <a:lstStyle/>
        <a:p>
          <a:endParaRPr lang="en-US">
            <a:latin typeface="Arial" panose="020B0604020202020204" pitchFamily="34" charset="0"/>
            <a:cs typeface="Arial" panose="020B0604020202020204" pitchFamily="34" charset="0"/>
          </a:endParaRPr>
        </a:p>
      </dgm:t>
    </dgm:pt>
    <dgm:pt modelId="{5BAF656A-86B7-D749-BD02-5F0E305C0970}">
      <dgm:prSet phldrT="[Text]"/>
      <dgm:spPr/>
      <dgm:t>
        <a:bodyPr/>
        <a:lstStyle/>
        <a:p>
          <a:r>
            <a:rPr lang="en-US" dirty="0" smtClean="0">
              <a:latin typeface="Arial" panose="020B0604020202020204" pitchFamily="34" charset="0"/>
              <a:cs typeface="Arial" panose="020B0604020202020204" pitchFamily="34" charset="0"/>
            </a:rPr>
            <a:t> Finalized &amp; BOR Axn Spring</a:t>
          </a:r>
          <a:endParaRPr lang="en-US" dirty="0">
            <a:latin typeface="Arial" panose="020B0604020202020204" pitchFamily="34" charset="0"/>
            <a:cs typeface="Arial" panose="020B0604020202020204" pitchFamily="34" charset="0"/>
          </a:endParaRPr>
        </a:p>
      </dgm:t>
    </dgm:pt>
    <dgm:pt modelId="{1DE02611-E4B2-864A-9840-A6616D6D9DAE}" type="parTrans" cxnId="{A98F13C8-2CA0-E440-BA83-CFEBFAB8A4C0}">
      <dgm:prSet/>
      <dgm:spPr/>
      <dgm:t>
        <a:bodyPr/>
        <a:lstStyle/>
        <a:p>
          <a:endParaRPr lang="en-US"/>
        </a:p>
      </dgm:t>
    </dgm:pt>
    <dgm:pt modelId="{3C8A91C8-C4EA-6E44-A7D5-EAA3F339B01B}" type="sibTrans" cxnId="{A98F13C8-2CA0-E440-BA83-CFEBFAB8A4C0}">
      <dgm:prSet/>
      <dgm:spPr/>
      <dgm:t>
        <a:bodyPr/>
        <a:lstStyle/>
        <a:p>
          <a:endParaRPr lang="en-US">
            <a:latin typeface="Arial" panose="020B0604020202020204" pitchFamily="34" charset="0"/>
            <a:cs typeface="Arial" panose="020B0604020202020204" pitchFamily="34" charset="0"/>
          </a:endParaRPr>
        </a:p>
      </dgm:t>
    </dgm:pt>
    <dgm:pt modelId="{7AA9867A-0F29-B74D-AFCA-DC7CAB3D3ED6}">
      <dgm:prSet phldrT="[Text]"/>
      <dgm:spPr/>
      <dgm:t>
        <a:bodyPr/>
        <a:lstStyle/>
        <a:p>
          <a:r>
            <a:rPr lang="en-US" dirty="0" smtClean="0">
              <a:latin typeface="Arial" panose="020B0604020202020204" pitchFamily="34" charset="0"/>
              <a:cs typeface="Arial" panose="020B0604020202020204" pitchFamily="34" charset="0"/>
            </a:rPr>
            <a:t>BOR Allocation June/July</a:t>
          </a:r>
          <a:endParaRPr lang="en-US" dirty="0">
            <a:latin typeface="Arial" panose="020B0604020202020204" pitchFamily="34" charset="0"/>
            <a:cs typeface="Arial" panose="020B0604020202020204" pitchFamily="34" charset="0"/>
          </a:endParaRPr>
        </a:p>
      </dgm:t>
    </dgm:pt>
    <dgm:pt modelId="{72A8F4D7-019E-E249-98F2-013974E6731F}" type="parTrans" cxnId="{B60F8071-081B-5F45-96E7-1B201F2F9EC8}">
      <dgm:prSet/>
      <dgm:spPr/>
      <dgm:t>
        <a:bodyPr/>
        <a:lstStyle/>
        <a:p>
          <a:endParaRPr lang="en-US"/>
        </a:p>
      </dgm:t>
    </dgm:pt>
    <dgm:pt modelId="{2048356B-CC5E-DA46-BEE9-7C60566732C7}" type="sibTrans" cxnId="{B60F8071-081B-5F45-96E7-1B201F2F9EC8}">
      <dgm:prSet/>
      <dgm:spPr/>
      <dgm:t>
        <a:bodyPr/>
        <a:lstStyle/>
        <a:p>
          <a:endParaRPr lang="en-US">
            <a:latin typeface="Arial" panose="020B0604020202020204" pitchFamily="34" charset="0"/>
            <a:cs typeface="Arial" panose="020B0604020202020204" pitchFamily="34" charset="0"/>
          </a:endParaRPr>
        </a:p>
      </dgm:t>
    </dgm:pt>
    <dgm:pt modelId="{78CF669F-C6D7-4745-9CF8-3A9BF2113BD6}">
      <dgm:prSet phldrT="[Text]"/>
      <dgm:spPr/>
      <dgm:t>
        <a:bodyPr/>
        <a:lstStyle/>
        <a:p>
          <a:r>
            <a:rPr lang="en-US" dirty="0" smtClean="0">
              <a:latin typeface="Arial" panose="020B0604020202020204" pitchFamily="34" charset="0"/>
              <a:cs typeface="Arial" panose="020B0604020202020204" pitchFamily="34" charset="0"/>
            </a:rPr>
            <a:t>CSU/BOR Request to OPB Aug-Sept</a:t>
          </a:r>
          <a:endParaRPr lang="en-US" dirty="0">
            <a:latin typeface="Arial" panose="020B0604020202020204" pitchFamily="34" charset="0"/>
            <a:cs typeface="Arial" panose="020B0604020202020204" pitchFamily="34" charset="0"/>
          </a:endParaRPr>
        </a:p>
      </dgm:t>
    </dgm:pt>
    <dgm:pt modelId="{E47666E2-14C1-6946-B164-8825572C346B}" type="parTrans" cxnId="{F8B016D3-9EDD-6E4F-90E5-DADA4D66FD32}">
      <dgm:prSet/>
      <dgm:spPr/>
      <dgm:t>
        <a:bodyPr/>
        <a:lstStyle/>
        <a:p>
          <a:endParaRPr lang="en-US"/>
        </a:p>
      </dgm:t>
    </dgm:pt>
    <dgm:pt modelId="{4AA497F7-8CB7-B642-BA60-D52881768118}" type="sibTrans" cxnId="{F8B016D3-9EDD-6E4F-90E5-DADA4D66FD32}">
      <dgm:prSet/>
      <dgm:spPr/>
      <dgm:t>
        <a:bodyPr/>
        <a:lstStyle/>
        <a:p>
          <a:endParaRPr lang="en-US">
            <a:latin typeface="Arial" panose="020B0604020202020204" pitchFamily="34" charset="0"/>
            <a:cs typeface="Arial" panose="020B0604020202020204" pitchFamily="34" charset="0"/>
          </a:endParaRPr>
        </a:p>
      </dgm:t>
    </dgm:pt>
    <dgm:pt modelId="{91EF9EDE-2DF9-4F41-9BA8-C2C0C2B10843}">
      <dgm:prSet phldrT="[Text]"/>
      <dgm:spPr/>
      <dgm:t>
        <a:bodyPr/>
        <a:lstStyle/>
        <a:p>
          <a:r>
            <a:rPr lang="en-US" dirty="0" smtClean="0">
              <a:latin typeface="Arial" panose="020B0604020202020204" pitchFamily="34" charset="0"/>
              <a:cs typeface="Arial" panose="020B0604020202020204" pitchFamily="34" charset="0"/>
            </a:rPr>
            <a:t>General Assembly Winter</a:t>
          </a:r>
          <a:endParaRPr lang="en-US" dirty="0">
            <a:latin typeface="Arial" panose="020B0604020202020204" pitchFamily="34" charset="0"/>
            <a:cs typeface="Arial" panose="020B0604020202020204" pitchFamily="34" charset="0"/>
          </a:endParaRPr>
        </a:p>
      </dgm:t>
    </dgm:pt>
    <dgm:pt modelId="{CC78B1E9-24E3-5742-87E1-B6F33FEAA466}" type="parTrans" cxnId="{7E676F9B-17B8-5C47-A3E1-1C87C50F905B}">
      <dgm:prSet/>
      <dgm:spPr/>
      <dgm:t>
        <a:bodyPr/>
        <a:lstStyle/>
        <a:p>
          <a:endParaRPr lang="en-US"/>
        </a:p>
      </dgm:t>
    </dgm:pt>
    <dgm:pt modelId="{D4803753-F561-6F41-A889-342FCC3972F4}" type="sibTrans" cxnId="{7E676F9B-17B8-5C47-A3E1-1C87C50F905B}">
      <dgm:prSet/>
      <dgm:spPr/>
      <dgm:t>
        <a:bodyPr/>
        <a:lstStyle/>
        <a:p>
          <a:endParaRPr lang="en-US">
            <a:latin typeface="Arial" panose="020B0604020202020204" pitchFamily="34" charset="0"/>
            <a:cs typeface="Arial" panose="020B0604020202020204" pitchFamily="34" charset="0"/>
          </a:endParaRPr>
        </a:p>
      </dgm:t>
    </dgm:pt>
    <dgm:pt modelId="{D637195A-136E-8647-80BA-E4EA8CEC8AB8}" type="pres">
      <dgm:prSet presAssocID="{81857DA8-E646-4843-808C-008E4ECEF399}" presName="Name0" presStyleCnt="0">
        <dgm:presLayoutVars>
          <dgm:chMax val="1"/>
          <dgm:dir/>
          <dgm:animLvl val="ctr"/>
          <dgm:resizeHandles val="exact"/>
        </dgm:presLayoutVars>
      </dgm:prSet>
      <dgm:spPr/>
      <dgm:t>
        <a:bodyPr/>
        <a:lstStyle/>
        <a:p>
          <a:endParaRPr lang="en-US"/>
        </a:p>
      </dgm:t>
    </dgm:pt>
    <dgm:pt modelId="{BB7918AF-2D99-1D43-AF63-D89028D6F9EE}" type="pres">
      <dgm:prSet presAssocID="{598B47DE-A61E-2B40-BF71-C0C015319641}" presName="centerShape" presStyleLbl="node0" presStyleIdx="0" presStyleCnt="1"/>
      <dgm:spPr/>
      <dgm:t>
        <a:bodyPr/>
        <a:lstStyle/>
        <a:p>
          <a:endParaRPr lang="en-US"/>
        </a:p>
      </dgm:t>
    </dgm:pt>
    <dgm:pt modelId="{D4BB3214-94C6-F049-AD1D-C68EDF6AAA0D}" type="pres">
      <dgm:prSet presAssocID="{6884C600-8EEF-E140-ABC2-2DBB61C2B920}" presName="node" presStyleLbl="node1" presStyleIdx="0" presStyleCnt="5">
        <dgm:presLayoutVars>
          <dgm:bulletEnabled val="1"/>
        </dgm:presLayoutVars>
      </dgm:prSet>
      <dgm:spPr/>
      <dgm:t>
        <a:bodyPr/>
        <a:lstStyle/>
        <a:p>
          <a:endParaRPr lang="en-US"/>
        </a:p>
      </dgm:t>
    </dgm:pt>
    <dgm:pt modelId="{652B5AEE-DC6E-1D4B-B7CE-2F8AAD9397A9}" type="pres">
      <dgm:prSet presAssocID="{6884C600-8EEF-E140-ABC2-2DBB61C2B920}" presName="dummy" presStyleCnt="0"/>
      <dgm:spPr/>
    </dgm:pt>
    <dgm:pt modelId="{2F88A66B-6A9B-8C4D-8569-DFA7CFBE01BD}" type="pres">
      <dgm:prSet presAssocID="{6EB894EE-215B-344D-9264-5AB57615E7A8}" presName="sibTrans" presStyleLbl="sibTrans2D1" presStyleIdx="0" presStyleCnt="5"/>
      <dgm:spPr/>
      <dgm:t>
        <a:bodyPr/>
        <a:lstStyle/>
        <a:p>
          <a:endParaRPr lang="en-US"/>
        </a:p>
      </dgm:t>
    </dgm:pt>
    <dgm:pt modelId="{0CA045B5-75B0-1340-AFF0-1A59B6CB45B5}" type="pres">
      <dgm:prSet presAssocID="{91EF9EDE-2DF9-4F41-9BA8-C2C0C2B10843}" presName="node" presStyleLbl="node1" presStyleIdx="1" presStyleCnt="5">
        <dgm:presLayoutVars>
          <dgm:bulletEnabled val="1"/>
        </dgm:presLayoutVars>
      </dgm:prSet>
      <dgm:spPr/>
      <dgm:t>
        <a:bodyPr/>
        <a:lstStyle/>
        <a:p>
          <a:endParaRPr lang="en-US"/>
        </a:p>
      </dgm:t>
    </dgm:pt>
    <dgm:pt modelId="{CE4D20C2-C34D-C143-B2BD-9DFB77600332}" type="pres">
      <dgm:prSet presAssocID="{91EF9EDE-2DF9-4F41-9BA8-C2C0C2B10843}" presName="dummy" presStyleCnt="0"/>
      <dgm:spPr/>
    </dgm:pt>
    <dgm:pt modelId="{7516870C-E431-8E42-BDCA-E424F2809BA2}" type="pres">
      <dgm:prSet presAssocID="{D4803753-F561-6F41-A889-342FCC3972F4}" presName="sibTrans" presStyleLbl="sibTrans2D1" presStyleIdx="1" presStyleCnt="5"/>
      <dgm:spPr/>
      <dgm:t>
        <a:bodyPr/>
        <a:lstStyle/>
        <a:p>
          <a:endParaRPr lang="en-US"/>
        </a:p>
      </dgm:t>
    </dgm:pt>
    <dgm:pt modelId="{88692302-A1B0-CB47-9965-750E292995EC}" type="pres">
      <dgm:prSet presAssocID="{5BAF656A-86B7-D749-BD02-5F0E305C0970}" presName="node" presStyleLbl="node1" presStyleIdx="2" presStyleCnt="5">
        <dgm:presLayoutVars>
          <dgm:bulletEnabled val="1"/>
        </dgm:presLayoutVars>
      </dgm:prSet>
      <dgm:spPr/>
      <dgm:t>
        <a:bodyPr/>
        <a:lstStyle/>
        <a:p>
          <a:endParaRPr lang="en-US"/>
        </a:p>
      </dgm:t>
    </dgm:pt>
    <dgm:pt modelId="{5A9B574A-E7A6-0D45-98F5-5207A5A44484}" type="pres">
      <dgm:prSet presAssocID="{5BAF656A-86B7-D749-BD02-5F0E305C0970}" presName="dummy" presStyleCnt="0"/>
      <dgm:spPr/>
    </dgm:pt>
    <dgm:pt modelId="{702EDBFE-965C-5B42-9674-ACB5DCD348CD}" type="pres">
      <dgm:prSet presAssocID="{3C8A91C8-C4EA-6E44-A7D5-EAA3F339B01B}" presName="sibTrans" presStyleLbl="sibTrans2D1" presStyleIdx="2" presStyleCnt="5"/>
      <dgm:spPr/>
      <dgm:t>
        <a:bodyPr/>
        <a:lstStyle/>
        <a:p>
          <a:endParaRPr lang="en-US"/>
        </a:p>
      </dgm:t>
    </dgm:pt>
    <dgm:pt modelId="{A073811D-A93B-6746-A5B9-420616E487A5}" type="pres">
      <dgm:prSet presAssocID="{7AA9867A-0F29-B74D-AFCA-DC7CAB3D3ED6}" presName="node" presStyleLbl="node1" presStyleIdx="3" presStyleCnt="5">
        <dgm:presLayoutVars>
          <dgm:bulletEnabled val="1"/>
        </dgm:presLayoutVars>
      </dgm:prSet>
      <dgm:spPr/>
      <dgm:t>
        <a:bodyPr/>
        <a:lstStyle/>
        <a:p>
          <a:endParaRPr lang="en-US"/>
        </a:p>
      </dgm:t>
    </dgm:pt>
    <dgm:pt modelId="{3B30C572-4DF4-3048-B9CC-BF25FCC4F394}" type="pres">
      <dgm:prSet presAssocID="{7AA9867A-0F29-B74D-AFCA-DC7CAB3D3ED6}" presName="dummy" presStyleCnt="0"/>
      <dgm:spPr/>
    </dgm:pt>
    <dgm:pt modelId="{9C05E89A-C73B-E146-8300-0F98B661C1FE}" type="pres">
      <dgm:prSet presAssocID="{2048356B-CC5E-DA46-BEE9-7C60566732C7}" presName="sibTrans" presStyleLbl="sibTrans2D1" presStyleIdx="3" presStyleCnt="5"/>
      <dgm:spPr/>
      <dgm:t>
        <a:bodyPr/>
        <a:lstStyle/>
        <a:p>
          <a:endParaRPr lang="en-US"/>
        </a:p>
      </dgm:t>
    </dgm:pt>
    <dgm:pt modelId="{FFEDF698-8A03-4A49-AB4E-EE23B69DF679}" type="pres">
      <dgm:prSet presAssocID="{78CF669F-C6D7-4745-9CF8-3A9BF2113BD6}" presName="node" presStyleLbl="node1" presStyleIdx="4" presStyleCnt="5">
        <dgm:presLayoutVars>
          <dgm:bulletEnabled val="1"/>
        </dgm:presLayoutVars>
      </dgm:prSet>
      <dgm:spPr/>
      <dgm:t>
        <a:bodyPr/>
        <a:lstStyle/>
        <a:p>
          <a:endParaRPr lang="en-US"/>
        </a:p>
      </dgm:t>
    </dgm:pt>
    <dgm:pt modelId="{CB25494F-6E0B-D647-9E87-5C4EDBD1B6BC}" type="pres">
      <dgm:prSet presAssocID="{78CF669F-C6D7-4745-9CF8-3A9BF2113BD6}" presName="dummy" presStyleCnt="0"/>
      <dgm:spPr/>
    </dgm:pt>
    <dgm:pt modelId="{701B7459-6F1E-FA4E-9FB3-7B703011599B}" type="pres">
      <dgm:prSet presAssocID="{4AA497F7-8CB7-B642-BA60-D52881768118}" presName="sibTrans" presStyleLbl="sibTrans2D1" presStyleIdx="4" presStyleCnt="5"/>
      <dgm:spPr/>
      <dgm:t>
        <a:bodyPr/>
        <a:lstStyle/>
        <a:p>
          <a:endParaRPr lang="en-US"/>
        </a:p>
      </dgm:t>
    </dgm:pt>
  </dgm:ptLst>
  <dgm:cxnLst>
    <dgm:cxn modelId="{267B5AA4-39FC-40E7-B04D-671FDC3ED891}" type="presOf" srcId="{91EF9EDE-2DF9-4F41-9BA8-C2C0C2B10843}" destId="{0CA045B5-75B0-1340-AFF0-1A59B6CB45B5}" srcOrd="0" destOrd="0" presId="urn:microsoft.com/office/officeart/2005/8/layout/radial6"/>
    <dgm:cxn modelId="{C637C7AB-489E-4E63-BB8F-F8DE8EA64D58}" type="presOf" srcId="{3C8A91C8-C4EA-6E44-A7D5-EAA3F339B01B}" destId="{702EDBFE-965C-5B42-9674-ACB5DCD348CD}" srcOrd="0" destOrd="0" presId="urn:microsoft.com/office/officeart/2005/8/layout/radial6"/>
    <dgm:cxn modelId="{0A8D58FE-2A72-48A4-A4EB-B71C68151BC5}" type="presOf" srcId="{6884C600-8EEF-E140-ABC2-2DBB61C2B920}" destId="{D4BB3214-94C6-F049-AD1D-C68EDF6AAA0D}" srcOrd="0" destOrd="0" presId="urn:microsoft.com/office/officeart/2005/8/layout/radial6"/>
    <dgm:cxn modelId="{F8B016D3-9EDD-6E4F-90E5-DADA4D66FD32}" srcId="{598B47DE-A61E-2B40-BF71-C0C015319641}" destId="{78CF669F-C6D7-4745-9CF8-3A9BF2113BD6}" srcOrd="4" destOrd="0" parTransId="{E47666E2-14C1-6946-B164-8825572C346B}" sibTransId="{4AA497F7-8CB7-B642-BA60-D52881768118}"/>
    <dgm:cxn modelId="{B60F8071-081B-5F45-96E7-1B201F2F9EC8}" srcId="{598B47DE-A61E-2B40-BF71-C0C015319641}" destId="{7AA9867A-0F29-B74D-AFCA-DC7CAB3D3ED6}" srcOrd="3" destOrd="0" parTransId="{72A8F4D7-019E-E249-98F2-013974E6731F}" sibTransId="{2048356B-CC5E-DA46-BEE9-7C60566732C7}"/>
    <dgm:cxn modelId="{E67BE765-20D0-4F4B-BB72-578DD1E31DBE}" type="presOf" srcId="{7AA9867A-0F29-B74D-AFCA-DC7CAB3D3ED6}" destId="{A073811D-A93B-6746-A5B9-420616E487A5}" srcOrd="0" destOrd="0" presId="urn:microsoft.com/office/officeart/2005/8/layout/radial6"/>
    <dgm:cxn modelId="{4D07D7AC-3619-438F-A350-9A1912BC3276}" type="presOf" srcId="{81857DA8-E646-4843-808C-008E4ECEF399}" destId="{D637195A-136E-8647-80BA-E4EA8CEC8AB8}" srcOrd="0" destOrd="0" presId="urn:microsoft.com/office/officeart/2005/8/layout/radial6"/>
    <dgm:cxn modelId="{96A1CE4F-280D-498D-AB26-282798BD75AD}" type="presOf" srcId="{78CF669F-C6D7-4745-9CF8-3A9BF2113BD6}" destId="{FFEDF698-8A03-4A49-AB4E-EE23B69DF679}" srcOrd="0" destOrd="0" presId="urn:microsoft.com/office/officeart/2005/8/layout/radial6"/>
    <dgm:cxn modelId="{2F0D41FE-28CA-419B-9CBC-5B26B4BD85AD}" type="presOf" srcId="{5BAF656A-86B7-D749-BD02-5F0E305C0970}" destId="{88692302-A1B0-CB47-9965-750E292995EC}" srcOrd="0" destOrd="0" presId="urn:microsoft.com/office/officeart/2005/8/layout/radial6"/>
    <dgm:cxn modelId="{D124DD8E-C23F-4499-9014-A848E8D50CBE}" type="presOf" srcId="{2048356B-CC5E-DA46-BEE9-7C60566732C7}" destId="{9C05E89A-C73B-E146-8300-0F98B661C1FE}" srcOrd="0" destOrd="0" presId="urn:microsoft.com/office/officeart/2005/8/layout/radial6"/>
    <dgm:cxn modelId="{EA03BEF4-8CAA-4039-AF22-4F0AB03B2A07}" type="presOf" srcId="{D4803753-F561-6F41-A889-342FCC3972F4}" destId="{7516870C-E431-8E42-BDCA-E424F2809BA2}" srcOrd="0" destOrd="0" presId="urn:microsoft.com/office/officeart/2005/8/layout/radial6"/>
    <dgm:cxn modelId="{7E676F9B-17B8-5C47-A3E1-1C87C50F905B}" srcId="{598B47DE-A61E-2B40-BF71-C0C015319641}" destId="{91EF9EDE-2DF9-4F41-9BA8-C2C0C2B10843}" srcOrd="1" destOrd="0" parTransId="{CC78B1E9-24E3-5742-87E1-B6F33FEAA466}" sibTransId="{D4803753-F561-6F41-A889-342FCC3972F4}"/>
    <dgm:cxn modelId="{0E2CB9A0-FBB1-4B31-8D14-51CF82CB8F66}" type="presOf" srcId="{6EB894EE-215B-344D-9264-5AB57615E7A8}" destId="{2F88A66B-6A9B-8C4D-8569-DFA7CFBE01BD}" srcOrd="0" destOrd="0" presId="urn:microsoft.com/office/officeart/2005/8/layout/radial6"/>
    <dgm:cxn modelId="{A98F13C8-2CA0-E440-BA83-CFEBFAB8A4C0}" srcId="{598B47DE-A61E-2B40-BF71-C0C015319641}" destId="{5BAF656A-86B7-D749-BD02-5F0E305C0970}" srcOrd="2" destOrd="0" parTransId="{1DE02611-E4B2-864A-9840-A6616D6D9DAE}" sibTransId="{3C8A91C8-C4EA-6E44-A7D5-EAA3F339B01B}"/>
    <dgm:cxn modelId="{947D908C-7901-9D4F-B192-DE26A55AF8BC}" srcId="{81857DA8-E646-4843-808C-008E4ECEF399}" destId="{598B47DE-A61E-2B40-BF71-C0C015319641}" srcOrd="0" destOrd="0" parTransId="{10314EF6-9E83-5C49-8EA9-0E34E9EA8E56}" sibTransId="{2629DFC0-DCE3-1546-B063-37AD35E9FFBF}"/>
    <dgm:cxn modelId="{24B0D95E-CDB0-471C-98F0-C75A0167F290}" type="presOf" srcId="{598B47DE-A61E-2B40-BF71-C0C015319641}" destId="{BB7918AF-2D99-1D43-AF63-D89028D6F9EE}" srcOrd="0" destOrd="0" presId="urn:microsoft.com/office/officeart/2005/8/layout/radial6"/>
    <dgm:cxn modelId="{B87C4374-0EA0-4464-8E84-4BA13F97793E}" type="presOf" srcId="{4AA497F7-8CB7-B642-BA60-D52881768118}" destId="{701B7459-6F1E-FA4E-9FB3-7B703011599B}" srcOrd="0" destOrd="0" presId="urn:microsoft.com/office/officeart/2005/8/layout/radial6"/>
    <dgm:cxn modelId="{16301139-B362-5E4E-905C-6EFCD9711C40}" srcId="{598B47DE-A61E-2B40-BF71-C0C015319641}" destId="{6884C600-8EEF-E140-ABC2-2DBB61C2B920}" srcOrd="0" destOrd="0" parTransId="{7DFE232A-B636-104C-8E27-3D1C0C31E547}" sibTransId="{6EB894EE-215B-344D-9264-5AB57615E7A8}"/>
    <dgm:cxn modelId="{FE5587D6-8451-4C96-B24B-186FD830AB57}" type="presParOf" srcId="{D637195A-136E-8647-80BA-E4EA8CEC8AB8}" destId="{BB7918AF-2D99-1D43-AF63-D89028D6F9EE}" srcOrd="0" destOrd="0" presId="urn:microsoft.com/office/officeart/2005/8/layout/radial6"/>
    <dgm:cxn modelId="{7468FB4B-E349-466A-9CCF-59F37D865795}" type="presParOf" srcId="{D637195A-136E-8647-80BA-E4EA8CEC8AB8}" destId="{D4BB3214-94C6-F049-AD1D-C68EDF6AAA0D}" srcOrd="1" destOrd="0" presId="urn:microsoft.com/office/officeart/2005/8/layout/radial6"/>
    <dgm:cxn modelId="{4CF2408B-EF63-4B3C-A2F1-E81CE0E0BA83}" type="presParOf" srcId="{D637195A-136E-8647-80BA-E4EA8CEC8AB8}" destId="{652B5AEE-DC6E-1D4B-B7CE-2F8AAD9397A9}" srcOrd="2" destOrd="0" presId="urn:microsoft.com/office/officeart/2005/8/layout/radial6"/>
    <dgm:cxn modelId="{1D920C87-17E1-45B6-B559-2A5EEA4E88E4}" type="presParOf" srcId="{D637195A-136E-8647-80BA-E4EA8CEC8AB8}" destId="{2F88A66B-6A9B-8C4D-8569-DFA7CFBE01BD}" srcOrd="3" destOrd="0" presId="urn:microsoft.com/office/officeart/2005/8/layout/radial6"/>
    <dgm:cxn modelId="{745E04C8-540F-481D-9EBB-14E5F1C47FCD}" type="presParOf" srcId="{D637195A-136E-8647-80BA-E4EA8CEC8AB8}" destId="{0CA045B5-75B0-1340-AFF0-1A59B6CB45B5}" srcOrd="4" destOrd="0" presId="urn:microsoft.com/office/officeart/2005/8/layout/radial6"/>
    <dgm:cxn modelId="{0A918090-4D22-431F-9A5E-77637973CB80}" type="presParOf" srcId="{D637195A-136E-8647-80BA-E4EA8CEC8AB8}" destId="{CE4D20C2-C34D-C143-B2BD-9DFB77600332}" srcOrd="5" destOrd="0" presId="urn:microsoft.com/office/officeart/2005/8/layout/radial6"/>
    <dgm:cxn modelId="{FEAEF88D-102B-4664-B085-70AC8D6A9CB6}" type="presParOf" srcId="{D637195A-136E-8647-80BA-E4EA8CEC8AB8}" destId="{7516870C-E431-8E42-BDCA-E424F2809BA2}" srcOrd="6" destOrd="0" presId="urn:microsoft.com/office/officeart/2005/8/layout/radial6"/>
    <dgm:cxn modelId="{0A31A21E-2434-469F-9AF1-D13C6F2FAF9D}" type="presParOf" srcId="{D637195A-136E-8647-80BA-E4EA8CEC8AB8}" destId="{88692302-A1B0-CB47-9965-750E292995EC}" srcOrd="7" destOrd="0" presId="urn:microsoft.com/office/officeart/2005/8/layout/radial6"/>
    <dgm:cxn modelId="{1FFC87C0-9C62-47C6-B184-FE1245E7C11C}" type="presParOf" srcId="{D637195A-136E-8647-80BA-E4EA8CEC8AB8}" destId="{5A9B574A-E7A6-0D45-98F5-5207A5A44484}" srcOrd="8" destOrd="0" presId="urn:microsoft.com/office/officeart/2005/8/layout/radial6"/>
    <dgm:cxn modelId="{620E50C5-4F64-4EEC-8157-D4CD9DA374FD}" type="presParOf" srcId="{D637195A-136E-8647-80BA-E4EA8CEC8AB8}" destId="{702EDBFE-965C-5B42-9674-ACB5DCD348CD}" srcOrd="9" destOrd="0" presId="urn:microsoft.com/office/officeart/2005/8/layout/radial6"/>
    <dgm:cxn modelId="{B0C217D0-BF9E-4612-99A1-E3627D960D1D}" type="presParOf" srcId="{D637195A-136E-8647-80BA-E4EA8CEC8AB8}" destId="{A073811D-A93B-6746-A5B9-420616E487A5}" srcOrd="10" destOrd="0" presId="urn:microsoft.com/office/officeart/2005/8/layout/radial6"/>
    <dgm:cxn modelId="{D956A78F-A8C5-46D2-A276-671645C0858E}" type="presParOf" srcId="{D637195A-136E-8647-80BA-E4EA8CEC8AB8}" destId="{3B30C572-4DF4-3048-B9CC-BF25FCC4F394}" srcOrd="11" destOrd="0" presId="urn:microsoft.com/office/officeart/2005/8/layout/radial6"/>
    <dgm:cxn modelId="{C70D8D0A-A8ED-4E29-AE1F-214810EC13E8}" type="presParOf" srcId="{D637195A-136E-8647-80BA-E4EA8CEC8AB8}" destId="{9C05E89A-C73B-E146-8300-0F98B661C1FE}" srcOrd="12" destOrd="0" presId="urn:microsoft.com/office/officeart/2005/8/layout/radial6"/>
    <dgm:cxn modelId="{FBB7FD06-268F-4DCF-BDE7-537D716D83E7}" type="presParOf" srcId="{D637195A-136E-8647-80BA-E4EA8CEC8AB8}" destId="{FFEDF698-8A03-4A49-AB4E-EE23B69DF679}" srcOrd="13" destOrd="0" presId="urn:microsoft.com/office/officeart/2005/8/layout/radial6"/>
    <dgm:cxn modelId="{7D831017-A052-4EC2-9FD7-51E5F7BDC55F}" type="presParOf" srcId="{D637195A-136E-8647-80BA-E4EA8CEC8AB8}" destId="{CB25494F-6E0B-D647-9E87-5C4EDBD1B6BC}" srcOrd="14" destOrd="0" presId="urn:microsoft.com/office/officeart/2005/8/layout/radial6"/>
    <dgm:cxn modelId="{325B4C77-4318-4C77-A20C-C323711E9637}" type="presParOf" srcId="{D637195A-136E-8647-80BA-E4EA8CEC8AB8}" destId="{701B7459-6F1E-FA4E-9FB3-7B703011599B}" srcOrd="15" destOrd="0" presId="urn:microsoft.com/office/officeart/2005/8/layout/radial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01B7459-6F1E-FA4E-9FB3-7B703011599B}">
      <dsp:nvSpPr>
        <dsp:cNvPr id="0" name=""/>
        <dsp:cNvSpPr/>
      </dsp:nvSpPr>
      <dsp:spPr>
        <a:xfrm>
          <a:off x="2296521" y="545653"/>
          <a:ext cx="3636556" cy="3636556"/>
        </a:xfrm>
        <a:prstGeom prst="blockArc">
          <a:avLst>
            <a:gd name="adj1" fmla="val 11880000"/>
            <a:gd name="adj2" fmla="val 16200000"/>
            <a:gd name="adj3" fmla="val 4639"/>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9C05E89A-C73B-E146-8300-0F98B661C1FE}">
      <dsp:nvSpPr>
        <dsp:cNvPr id="0" name=""/>
        <dsp:cNvSpPr/>
      </dsp:nvSpPr>
      <dsp:spPr>
        <a:xfrm>
          <a:off x="2296521" y="545653"/>
          <a:ext cx="3636556" cy="3636556"/>
        </a:xfrm>
        <a:prstGeom prst="blockArc">
          <a:avLst>
            <a:gd name="adj1" fmla="val 7560000"/>
            <a:gd name="adj2" fmla="val 11880000"/>
            <a:gd name="adj3" fmla="val 4639"/>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702EDBFE-965C-5B42-9674-ACB5DCD348CD}">
      <dsp:nvSpPr>
        <dsp:cNvPr id="0" name=""/>
        <dsp:cNvSpPr/>
      </dsp:nvSpPr>
      <dsp:spPr>
        <a:xfrm>
          <a:off x="2296521" y="545653"/>
          <a:ext cx="3636556" cy="3636556"/>
        </a:xfrm>
        <a:prstGeom prst="blockArc">
          <a:avLst>
            <a:gd name="adj1" fmla="val 3240000"/>
            <a:gd name="adj2" fmla="val 7560000"/>
            <a:gd name="adj3" fmla="val 4639"/>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7516870C-E431-8E42-BDCA-E424F2809BA2}">
      <dsp:nvSpPr>
        <dsp:cNvPr id="0" name=""/>
        <dsp:cNvSpPr/>
      </dsp:nvSpPr>
      <dsp:spPr>
        <a:xfrm>
          <a:off x="2296521" y="545653"/>
          <a:ext cx="3636556" cy="3636556"/>
        </a:xfrm>
        <a:prstGeom prst="blockArc">
          <a:avLst>
            <a:gd name="adj1" fmla="val 20520000"/>
            <a:gd name="adj2" fmla="val 3240000"/>
            <a:gd name="adj3" fmla="val 4639"/>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2F88A66B-6A9B-8C4D-8569-DFA7CFBE01BD}">
      <dsp:nvSpPr>
        <dsp:cNvPr id="0" name=""/>
        <dsp:cNvSpPr/>
      </dsp:nvSpPr>
      <dsp:spPr>
        <a:xfrm>
          <a:off x="2296521" y="545653"/>
          <a:ext cx="3636556" cy="3636556"/>
        </a:xfrm>
        <a:prstGeom prst="blockArc">
          <a:avLst>
            <a:gd name="adj1" fmla="val 16200000"/>
            <a:gd name="adj2" fmla="val 20520000"/>
            <a:gd name="adj3" fmla="val 4639"/>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BB7918AF-2D99-1D43-AF63-D89028D6F9EE}">
      <dsp:nvSpPr>
        <dsp:cNvPr id="0" name=""/>
        <dsp:cNvSpPr/>
      </dsp:nvSpPr>
      <dsp:spPr>
        <a:xfrm>
          <a:off x="3277976" y="1527108"/>
          <a:ext cx="1673646" cy="1673646"/>
        </a:xfrm>
        <a:prstGeom prst="ellips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6670" tIns="26670" rIns="26670" bIns="26670" numCol="1" spcCol="1270" anchor="ctr" anchorCtr="0">
          <a:noAutofit/>
        </a:bodyPr>
        <a:lstStyle/>
        <a:p>
          <a:pPr lvl="0" algn="ctr" defTabSz="933450">
            <a:lnSpc>
              <a:spcPct val="90000"/>
            </a:lnSpc>
            <a:spcBef>
              <a:spcPct val="0"/>
            </a:spcBef>
            <a:spcAft>
              <a:spcPct val="35000"/>
            </a:spcAft>
          </a:pPr>
          <a:r>
            <a:rPr lang="en-US" sz="2100" kern="1200" dirty="0" smtClean="0">
              <a:latin typeface="Arial" panose="020B0604020202020204" pitchFamily="34" charset="0"/>
              <a:cs typeface="Arial" panose="020B0604020202020204" pitchFamily="34" charset="0"/>
            </a:rPr>
            <a:t>CSU’s Internal Budget Process</a:t>
          </a:r>
          <a:endParaRPr lang="en-US" sz="2100" kern="1200" dirty="0">
            <a:latin typeface="Arial" panose="020B0604020202020204" pitchFamily="34" charset="0"/>
            <a:cs typeface="Arial" panose="020B0604020202020204" pitchFamily="34" charset="0"/>
          </a:endParaRPr>
        </a:p>
      </dsp:txBody>
      <dsp:txXfrm>
        <a:off x="3523076" y="1772208"/>
        <a:ext cx="1183446" cy="1183446"/>
      </dsp:txXfrm>
    </dsp:sp>
    <dsp:sp modelId="{D4BB3214-94C6-F049-AD1D-C68EDF6AAA0D}">
      <dsp:nvSpPr>
        <dsp:cNvPr id="0" name=""/>
        <dsp:cNvSpPr/>
      </dsp:nvSpPr>
      <dsp:spPr>
        <a:xfrm>
          <a:off x="3529023" y="2053"/>
          <a:ext cx="1171552" cy="1171552"/>
        </a:xfrm>
        <a:prstGeom prst="ellips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kern="1200" dirty="0" smtClean="0">
              <a:latin typeface="Arial" panose="020B0604020202020204" pitchFamily="34" charset="0"/>
              <a:cs typeface="Arial" panose="020B0604020202020204" pitchFamily="34" charset="0"/>
            </a:rPr>
            <a:t>Governor’s Proposal January</a:t>
          </a:r>
          <a:endParaRPr lang="en-US" sz="1200" kern="1200" dirty="0">
            <a:latin typeface="Arial" panose="020B0604020202020204" pitchFamily="34" charset="0"/>
            <a:cs typeface="Arial" panose="020B0604020202020204" pitchFamily="34" charset="0"/>
          </a:endParaRPr>
        </a:p>
      </dsp:txBody>
      <dsp:txXfrm>
        <a:off x="3700593" y="173623"/>
        <a:ext cx="828412" cy="828412"/>
      </dsp:txXfrm>
    </dsp:sp>
    <dsp:sp modelId="{0CA045B5-75B0-1340-AFF0-1A59B6CB45B5}">
      <dsp:nvSpPr>
        <dsp:cNvPr id="0" name=""/>
        <dsp:cNvSpPr/>
      </dsp:nvSpPr>
      <dsp:spPr>
        <a:xfrm>
          <a:off x="5218197" y="1229310"/>
          <a:ext cx="1171552" cy="1171552"/>
        </a:xfrm>
        <a:prstGeom prst="ellips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kern="1200" dirty="0" smtClean="0">
              <a:latin typeface="Arial" panose="020B0604020202020204" pitchFamily="34" charset="0"/>
              <a:cs typeface="Arial" panose="020B0604020202020204" pitchFamily="34" charset="0"/>
            </a:rPr>
            <a:t>General Assembly Winter</a:t>
          </a:r>
          <a:endParaRPr lang="en-US" sz="1200" kern="1200" dirty="0">
            <a:latin typeface="Arial" panose="020B0604020202020204" pitchFamily="34" charset="0"/>
            <a:cs typeface="Arial" panose="020B0604020202020204" pitchFamily="34" charset="0"/>
          </a:endParaRPr>
        </a:p>
      </dsp:txBody>
      <dsp:txXfrm>
        <a:off x="5389767" y="1400880"/>
        <a:ext cx="828412" cy="828412"/>
      </dsp:txXfrm>
    </dsp:sp>
    <dsp:sp modelId="{88692302-A1B0-CB47-9965-750E292995EC}">
      <dsp:nvSpPr>
        <dsp:cNvPr id="0" name=""/>
        <dsp:cNvSpPr/>
      </dsp:nvSpPr>
      <dsp:spPr>
        <a:xfrm>
          <a:off x="4572990" y="3215052"/>
          <a:ext cx="1171552" cy="1171552"/>
        </a:xfrm>
        <a:prstGeom prst="ellips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kern="1200" dirty="0" smtClean="0">
              <a:latin typeface="Arial" panose="020B0604020202020204" pitchFamily="34" charset="0"/>
              <a:cs typeface="Arial" panose="020B0604020202020204" pitchFamily="34" charset="0"/>
            </a:rPr>
            <a:t> Finalized &amp; BOR Axn Spring</a:t>
          </a:r>
          <a:endParaRPr lang="en-US" sz="1200" kern="1200" dirty="0">
            <a:latin typeface="Arial" panose="020B0604020202020204" pitchFamily="34" charset="0"/>
            <a:cs typeface="Arial" panose="020B0604020202020204" pitchFamily="34" charset="0"/>
          </a:endParaRPr>
        </a:p>
      </dsp:txBody>
      <dsp:txXfrm>
        <a:off x="4744560" y="3386622"/>
        <a:ext cx="828412" cy="828412"/>
      </dsp:txXfrm>
    </dsp:sp>
    <dsp:sp modelId="{A073811D-A93B-6746-A5B9-420616E487A5}">
      <dsp:nvSpPr>
        <dsp:cNvPr id="0" name=""/>
        <dsp:cNvSpPr/>
      </dsp:nvSpPr>
      <dsp:spPr>
        <a:xfrm>
          <a:off x="2485056" y="3215052"/>
          <a:ext cx="1171552" cy="1171552"/>
        </a:xfrm>
        <a:prstGeom prst="ellips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kern="1200" dirty="0" smtClean="0">
              <a:latin typeface="Arial" panose="020B0604020202020204" pitchFamily="34" charset="0"/>
              <a:cs typeface="Arial" panose="020B0604020202020204" pitchFamily="34" charset="0"/>
            </a:rPr>
            <a:t>BOR Allocation June/July</a:t>
          </a:r>
          <a:endParaRPr lang="en-US" sz="1200" kern="1200" dirty="0">
            <a:latin typeface="Arial" panose="020B0604020202020204" pitchFamily="34" charset="0"/>
            <a:cs typeface="Arial" panose="020B0604020202020204" pitchFamily="34" charset="0"/>
          </a:endParaRPr>
        </a:p>
      </dsp:txBody>
      <dsp:txXfrm>
        <a:off x="2656626" y="3386622"/>
        <a:ext cx="828412" cy="828412"/>
      </dsp:txXfrm>
    </dsp:sp>
    <dsp:sp modelId="{FFEDF698-8A03-4A49-AB4E-EE23B69DF679}">
      <dsp:nvSpPr>
        <dsp:cNvPr id="0" name=""/>
        <dsp:cNvSpPr/>
      </dsp:nvSpPr>
      <dsp:spPr>
        <a:xfrm>
          <a:off x="1839849" y="1229310"/>
          <a:ext cx="1171552" cy="1171552"/>
        </a:xfrm>
        <a:prstGeom prst="ellips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kern="1200" dirty="0" smtClean="0">
              <a:latin typeface="Arial" panose="020B0604020202020204" pitchFamily="34" charset="0"/>
              <a:cs typeface="Arial" panose="020B0604020202020204" pitchFamily="34" charset="0"/>
            </a:rPr>
            <a:t>CSU/BOR Request to OPB Aug-Sept</a:t>
          </a:r>
          <a:endParaRPr lang="en-US" sz="1200" kern="1200" dirty="0">
            <a:latin typeface="Arial" panose="020B0604020202020204" pitchFamily="34" charset="0"/>
            <a:cs typeface="Arial" panose="020B0604020202020204" pitchFamily="34" charset="0"/>
          </a:endParaRPr>
        </a:p>
      </dsp:txBody>
      <dsp:txXfrm>
        <a:off x="2011419" y="1400880"/>
        <a:ext cx="828412" cy="828412"/>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4.emf"/></Relationships>
</file>

<file path=ppt/drawings/drawing1.xml><?xml version="1.0" encoding="utf-8"?>
<c:userShapes xmlns:c="http://schemas.openxmlformats.org/drawingml/2006/chart">
  <cdr:relSizeAnchor xmlns:cdr="http://schemas.openxmlformats.org/drawingml/2006/chartDrawing">
    <cdr:from>
      <cdr:x>0.63918</cdr:x>
      <cdr:y>0.94286</cdr:y>
    </cdr:from>
    <cdr:to>
      <cdr:x>0.6701</cdr:x>
      <cdr:y>1</cdr:y>
    </cdr:to>
    <cdr:sp macro="" textlink="">
      <cdr:nvSpPr>
        <cdr:cNvPr id="2" name="TextBox 1"/>
        <cdr:cNvSpPr txBox="1"/>
      </cdr:nvSpPr>
      <cdr:spPr>
        <a:xfrm xmlns:a="http://schemas.openxmlformats.org/drawingml/2006/main">
          <a:off x="4724400" y="2514600"/>
          <a:ext cx="228600" cy="152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100" dirty="0" smtClean="0"/>
            <a:t>*</a:t>
          </a:r>
          <a:endParaRPr lang="en-US" sz="1100" dirty="0"/>
        </a:p>
      </cdr:txBody>
    </cdr:sp>
  </cdr:relSizeAnchor>
  <cdr:relSizeAnchor xmlns:cdr="http://schemas.openxmlformats.org/drawingml/2006/chartDrawing">
    <cdr:from>
      <cdr:x>0.5567</cdr:x>
      <cdr:y>0.94286</cdr:y>
    </cdr:from>
    <cdr:to>
      <cdr:x>0.58763</cdr:x>
      <cdr:y>1</cdr:y>
    </cdr:to>
    <cdr:sp macro="" textlink="">
      <cdr:nvSpPr>
        <cdr:cNvPr id="3" name="TextBox 1"/>
        <cdr:cNvSpPr txBox="1"/>
      </cdr:nvSpPr>
      <cdr:spPr>
        <a:xfrm xmlns:a="http://schemas.openxmlformats.org/drawingml/2006/main">
          <a:off x="4114800" y="2514600"/>
          <a:ext cx="228600" cy="152400"/>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100" dirty="0" smtClean="0"/>
            <a:t>*</a:t>
          </a:r>
          <a:endParaRPr lang="en-US" sz="1100" dirty="0"/>
        </a:p>
      </cdr:txBody>
    </cdr:sp>
  </cdr:relSizeAnchor>
</c:userShapes>
</file>

<file path=ppt/drawings/drawing2.xml><?xml version="1.0" encoding="utf-8"?>
<c:userShapes xmlns:c="http://schemas.openxmlformats.org/drawingml/2006/chart">
  <cdr:relSizeAnchor xmlns:cdr="http://schemas.openxmlformats.org/drawingml/2006/chartDrawing">
    <cdr:from>
      <cdr:x>0.91446</cdr:x>
      <cdr:y>0.05109</cdr:y>
    </cdr:from>
    <cdr:to>
      <cdr:x>0.97869</cdr:x>
      <cdr:y>0.84296</cdr:y>
    </cdr:to>
    <cdr:sp macro="" textlink="">
      <cdr:nvSpPr>
        <cdr:cNvPr id="2" name="TextBox 1"/>
        <cdr:cNvSpPr txBox="1"/>
      </cdr:nvSpPr>
      <cdr:spPr>
        <a:xfrm xmlns:a="http://schemas.openxmlformats.org/drawingml/2006/main" rot="5400000">
          <a:off x="5509932" y="1164596"/>
          <a:ext cx="2468316" cy="45762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pPr algn="ctr"/>
          <a:r>
            <a:rPr lang="en-US" sz="2400" b="1" baseline="0" dirty="0"/>
            <a:t>Mandatory Fee </a:t>
          </a:r>
          <a:endParaRPr lang="en-US" sz="2400" b="1" dirty="0"/>
        </a:p>
      </cdr:txBody>
    </cdr:sp>
  </cdr:relSizeAnchor>
  <cdr:relSizeAnchor xmlns:cdr="http://schemas.openxmlformats.org/drawingml/2006/chartDrawing">
    <cdr:from>
      <cdr:x>0.18557</cdr:x>
      <cdr:y>0.06014</cdr:y>
    </cdr:from>
    <cdr:to>
      <cdr:x>0.32213</cdr:x>
      <cdr:y>0.23759</cdr:y>
    </cdr:to>
    <cdr:sp macro="" textlink="">
      <cdr:nvSpPr>
        <cdr:cNvPr id="3" name="TextBox 2"/>
        <cdr:cNvSpPr txBox="1"/>
      </cdr:nvSpPr>
      <cdr:spPr>
        <a:xfrm xmlns:a="http://schemas.openxmlformats.org/drawingml/2006/main">
          <a:off x="1371600" y="210787"/>
          <a:ext cx="1009369" cy="621997"/>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100" b="1" dirty="0" smtClean="0"/>
            <a:t>FY2012</a:t>
          </a:r>
          <a:endParaRPr lang="en-US" sz="1100" b="1" dirty="0"/>
        </a:p>
      </cdr:txBody>
    </cdr:sp>
  </cdr:relSizeAnchor>
  <cdr:relSizeAnchor xmlns:cdr="http://schemas.openxmlformats.org/drawingml/2006/chartDrawing">
    <cdr:from>
      <cdr:x>0.54013</cdr:x>
      <cdr:y>0.04889</cdr:y>
    </cdr:from>
    <cdr:to>
      <cdr:x>0.62569</cdr:x>
      <cdr:y>0.12223</cdr:y>
    </cdr:to>
    <cdr:sp macro="" textlink="">
      <cdr:nvSpPr>
        <cdr:cNvPr id="4" name="TextBox 1"/>
        <cdr:cNvSpPr txBox="1"/>
      </cdr:nvSpPr>
      <cdr:spPr>
        <a:xfrm xmlns:a="http://schemas.openxmlformats.org/drawingml/2006/main">
          <a:off x="3848281" y="152400"/>
          <a:ext cx="609600" cy="228600"/>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100" b="1" dirty="0" smtClean="0"/>
            <a:t>FY2014</a:t>
          </a:r>
          <a:endParaRPr lang="en-US" sz="1100" b="1" dirty="0"/>
        </a:p>
      </cdr:txBody>
    </cdr:sp>
  </cdr:relSizeAnchor>
  <cdr:relSizeAnchor xmlns:cdr="http://schemas.openxmlformats.org/drawingml/2006/chartDrawing">
    <cdr:from>
      <cdr:x>0.35052</cdr:x>
      <cdr:y>0.06014</cdr:y>
    </cdr:from>
    <cdr:to>
      <cdr:x>0.48708</cdr:x>
      <cdr:y>0.23758</cdr:y>
    </cdr:to>
    <cdr:sp macro="" textlink="">
      <cdr:nvSpPr>
        <cdr:cNvPr id="5" name="TextBox 1"/>
        <cdr:cNvSpPr txBox="1"/>
      </cdr:nvSpPr>
      <cdr:spPr>
        <a:xfrm xmlns:a="http://schemas.openxmlformats.org/drawingml/2006/main">
          <a:off x="2590800" y="210787"/>
          <a:ext cx="1009369" cy="621962"/>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100" b="1" dirty="0" smtClean="0"/>
            <a:t>FY2013</a:t>
          </a:r>
          <a:endParaRPr lang="en-US" sz="1100" b="1" dirty="0"/>
        </a:p>
      </cdr:txBody>
    </cdr:sp>
  </cdr:relSizeAnchor>
  <cdr:relSizeAnchor xmlns:cdr="http://schemas.openxmlformats.org/drawingml/2006/chartDrawing">
    <cdr:from>
      <cdr:x>0.72195</cdr:x>
      <cdr:y>0.04889</cdr:y>
    </cdr:from>
    <cdr:to>
      <cdr:x>0.89307</cdr:x>
      <cdr:y>0.14668</cdr:y>
    </cdr:to>
    <cdr:sp macro="" textlink="">
      <cdr:nvSpPr>
        <cdr:cNvPr id="6" name="TextBox 1"/>
        <cdr:cNvSpPr txBox="1"/>
      </cdr:nvSpPr>
      <cdr:spPr>
        <a:xfrm xmlns:a="http://schemas.openxmlformats.org/drawingml/2006/main">
          <a:off x="5143680" y="152399"/>
          <a:ext cx="1219200" cy="304800"/>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100" b="1" dirty="0" smtClean="0"/>
            <a:t>FY2015 </a:t>
          </a:r>
          <a:r>
            <a:rPr lang="en-US" sz="1100" b="1" dirty="0"/>
            <a:t>(Estimated)</a:t>
          </a:r>
        </a:p>
      </cdr:txBody>
    </cdr:sp>
  </cdr:relSizeAnchor>
  <cdr:relSizeAnchor xmlns:cdr="http://schemas.openxmlformats.org/drawingml/2006/chartDrawing">
    <cdr:from>
      <cdr:x>0.22997</cdr:x>
      <cdr:y>0.26891</cdr:y>
    </cdr:from>
    <cdr:to>
      <cdr:x>0.34762</cdr:x>
      <cdr:y>0.34224</cdr:y>
    </cdr:to>
    <cdr:sp macro="" textlink="">
      <cdr:nvSpPr>
        <cdr:cNvPr id="8" name="TextBox 1"/>
        <cdr:cNvSpPr txBox="1"/>
      </cdr:nvSpPr>
      <cdr:spPr>
        <a:xfrm xmlns:a="http://schemas.openxmlformats.org/drawingml/2006/main">
          <a:off x="1638481" y="838199"/>
          <a:ext cx="838200" cy="228600"/>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100" dirty="0"/>
            <a:t>$1,440,164</a:t>
          </a:r>
        </a:p>
      </cdr:txBody>
    </cdr:sp>
  </cdr:relSizeAnchor>
  <cdr:relSizeAnchor xmlns:cdr="http://schemas.openxmlformats.org/drawingml/2006/chartDrawing">
    <cdr:from>
      <cdr:x>0.41953</cdr:x>
      <cdr:y>0.14668</cdr:y>
    </cdr:from>
    <cdr:to>
      <cdr:x>0.50805</cdr:x>
      <cdr:y>0.24446</cdr:y>
    </cdr:to>
    <cdr:sp macro="" textlink="">
      <cdr:nvSpPr>
        <cdr:cNvPr id="9" name="TextBox 1"/>
        <cdr:cNvSpPr txBox="1"/>
      </cdr:nvSpPr>
      <cdr:spPr>
        <a:xfrm xmlns:a="http://schemas.openxmlformats.org/drawingml/2006/main">
          <a:off x="2989025" y="457212"/>
          <a:ext cx="630655" cy="304787"/>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100" dirty="0"/>
            <a:t>$684,722</a:t>
          </a:r>
        </a:p>
      </cdr:txBody>
    </cdr:sp>
  </cdr:relSizeAnchor>
  <cdr:relSizeAnchor xmlns:cdr="http://schemas.openxmlformats.org/drawingml/2006/chartDrawing">
    <cdr:from>
      <cdr:x>0.6043</cdr:x>
      <cdr:y>0.14668</cdr:y>
    </cdr:from>
    <cdr:to>
      <cdr:x>0.70056</cdr:x>
      <cdr:y>0.24446</cdr:y>
    </cdr:to>
    <cdr:sp macro="" textlink="">
      <cdr:nvSpPr>
        <cdr:cNvPr id="10" name="TextBox 1"/>
        <cdr:cNvSpPr txBox="1"/>
      </cdr:nvSpPr>
      <cdr:spPr>
        <a:xfrm xmlns:a="http://schemas.openxmlformats.org/drawingml/2006/main">
          <a:off x="4305456" y="457212"/>
          <a:ext cx="685824" cy="304787"/>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100" dirty="0" smtClean="0"/>
            <a:t>$996,063</a:t>
          </a:r>
          <a:endParaRPr lang="en-US" sz="1100" dirty="0"/>
        </a:p>
      </cdr:txBody>
    </cdr:sp>
  </cdr:relSizeAnchor>
  <cdr:relSizeAnchor xmlns:cdr="http://schemas.openxmlformats.org/drawingml/2006/chartDrawing">
    <cdr:from>
      <cdr:x>0.79462</cdr:x>
      <cdr:y>0.17112</cdr:y>
    </cdr:from>
    <cdr:to>
      <cdr:x>0.90158</cdr:x>
      <cdr:y>0.2689</cdr:y>
    </cdr:to>
    <cdr:sp macro="" textlink="">
      <cdr:nvSpPr>
        <cdr:cNvPr id="11" name="TextBox 1"/>
        <cdr:cNvSpPr txBox="1"/>
      </cdr:nvSpPr>
      <cdr:spPr>
        <a:xfrm xmlns:a="http://schemas.openxmlformats.org/drawingml/2006/main">
          <a:off x="5661461" y="533400"/>
          <a:ext cx="762000" cy="304787"/>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100" dirty="0" smtClean="0"/>
            <a:t>$1,076,644</a:t>
          </a:r>
          <a:endParaRPr lang="en-US" sz="1100" dirty="0"/>
        </a:p>
      </cdr:txBody>
    </cdr:sp>
  </cdr:relSizeAnchor>
</c:userShapes>
</file>

<file path=ppt/drawings/drawing3.xml><?xml version="1.0" encoding="utf-8"?>
<c:userShapes xmlns:c="http://schemas.openxmlformats.org/drawingml/2006/chart">
  <cdr:relSizeAnchor xmlns:cdr="http://schemas.openxmlformats.org/drawingml/2006/chartDrawing">
    <cdr:from>
      <cdr:x>0.31579</cdr:x>
      <cdr:y>0.02773</cdr:y>
    </cdr:from>
    <cdr:to>
      <cdr:x>0.69132</cdr:x>
      <cdr:y>0.09797</cdr:y>
    </cdr:to>
    <cdr:sp macro="" textlink="">
      <cdr:nvSpPr>
        <cdr:cNvPr id="2" name="TextBox 1"/>
        <cdr:cNvSpPr txBox="1"/>
      </cdr:nvSpPr>
      <cdr:spPr>
        <a:xfrm xmlns:a="http://schemas.openxmlformats.org/drawingml/2006/main">
          <a:off x="2114551" y="142876"/>
          <a:ext cx="2514600" cy="36195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pPr algn="ctr"/>
          <a:r>
            <a:rPr lang="en-US" sz="2400" b="1" dirty="0"/>
            <a:t>Special</a:t>
          </a:r>
          <a:r>
            <a:rPr lang="en-US" sz="2400" b="1" baseline="0" dirty="0"/>
            <a:t> </a:t>
          </a:r>
          <a:r>
            <a:rPr lang="en-US" sz="2400" b="1" baseline="0" dirty="0" smtClean="0"/>
            <a:t>Institutional </a:t>
          </a:r>
          <a:r>
            <a:rPr lang="en-US" sz="2400" b="1" baseline="0" dirty="0"/>
            <a:t>Fee </a:t>
          </a:r>
          <a:endParaRPr lang="en-US" sz="2400" b="1" dirty="0"/>
        </a:p>
      </cdr:txBody>
    </cdr:sp>
  </cdr:relSizeAnchor>
  <cdr:relSizeAnchor xmlns:cdr="http://schemas.openxmlformats.org/drawingml/2006/chartDrawing">
    <cdr:from>
      <cdr:x>0.1835</cdr:x>
      <cdr:y>0.12384</cdr:y>
    </cdr:from>
    <cdr:to>
      <cdr:x>0.32006</cdr:x>
      <cdr:y>0.30129</cdr:y>
    </cdr:to>
    <cdr:sp macro="" textlink="">
      <cdr:nvSpPr>
        <cdr:cNvPr id="3" name="TextBox 2"/>
        <cdr:cNvSpPr txBox="1"/>
      </cdr:nvSpPr>
      <cdr:spPr>
        <a:xfrm xmlns:a="http://schemas.openxmlformats.org/drawingml/2006/main">
          <a:off x="1228726" y="638176"/>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100" b="1" dirty="0" smtClean="0"/>
            <a:t>FY2012</a:t>
          </a:r>
          <a:endParaRPr lang="en-US" sz="1100" b="1" dirty="0"/>
        </a:p>
      </cdr:txBody>
    </cdr:sp>
  </cdr:relSizeAnchor>
  <cdr:relSizeAnchor xmlns:cdr="http://schemas.openxmlformats.org/drawingml/2006/chartDrawing">
    <cdr:from>
      <cdr:x>0.54955</cdr:x>
      <cdr:y>0.11892</cdr:y>
    </cdr:from>
    <cdr:to>
      <cdr:x>0.68611</cdr:x>
      <cdr:y>0.29636</cdr:y>
    </cdr:to>
    <cdr:sp macro="" textlink="">
      <cdr:nvSpPr>
        <cdr:cNvPr id="4" name="TextBox 1"/>
        <cdr:cNvSpPr txBox="1"/>
      </cdr:nvSpPr>
      <cdr:spPr>
        <a:xfrm xmlns:a="http://schemas.openxmlformats.org/drawingml/2006/main">
          <a:off x="3679825" y="612775"/>
          <a:ext cx="914400" cy="914400"/>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100" b="1" dirty="0" smtClean="0"/>
            <a:t>FY2014</a:t>
          </a:r>
          <a:endParaRPr lang="en-US" sz="1100" b="1" dirty="0"/>
        </a:p>
      </cdr:txBody>
    </cdr:sp>
  </cdr:relSizeAnchor>
  <cdr:relSizeAnchor xmlns:cdr="http://schemas.openxmlformats.org/drawingml/2006/chartDrawing">
    <cdr:from>
      <cdr:x>0.35894</cdr:x>
      <cdr:y>0.12261</cdr:y>
    </cdr:from>
    <cdr:to>
      <cdr:x>0.4955</cdr:x>
      <cdr:y>0.30006</cdr:y>
    </cdr:to>
    <cdr:sp macro="" textlink="">
      <cdr:nvSpPr>
        <cdr:cNvPr id="5" name="TextBox 1"/>
        <cdr:cNvSpPr txBox="1"/>
      </cdr:nvSpPr>
      <cdr:spPr>
        <a:xfrm xmlns:a="http://schemas.openxmlformats.org/drawingml/2006/main">
          <a:off x="2403475" y="631825"/>
          <a:ext cx="914400" cy="914400"/>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100" b="1" dirty="0" smtClean="0"/>
            <a:t>FY2013</a:t>
          </a:r>
          <a:endParaRPr lang="en-US" sz="1100" b="1" dirty="0"/>
        </a:p>
      </cdr:txBody>
    </cdr:sp>
  </cdr:relSizeAnchor>
  <cdr:relSizeAnchor xmlns:cdr="http://schemas.openxmlformats.org/drawingml/2006/chartDrawing">
    <cdr:from>
      <cdr:x>0.73589</cdr:x>
      <cdr:y>0.11522</cdr:y>
    </cdr:from>
    <cdr:to>
      <cdr:x>0.87245</cdr:x>
      <cdr:y>0.29267</cdr:y>
    </cdr:to>
    <cdr:sp macro="" textlink="">
      <cdr:nvSpPr>
        <cdr:cNvPr id="6" name="TextBox 1"/>
        <cdr:cNvSpPr txBox="1"/>
      </cdr:nvSpPr>
      <cdr:spPr>
        <a:xfrm xmlns:a="http://schemas.openxmlformats.org/drawingml/2006/main">
          <a:off x="4927600" y="593725"/>
          <a:ext cx="914400" cy="914400"/>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100" b="1" dirty="0" smtClean="0"/>
            <a:t>FY2015 </a:t>
          </a:r>
          <a:r>
            <a:rPr lang="en-US" sz="1100" b="1" dirty="0"/>
            <a:t>(Estimated)</a:t>
          </a:r>
        </a:p>
      </cdr:txBody>
    </cdr:sp>
  </cdr:relSizeAnchor>
  <cdr:relSizeAnchor xmlns:cdr="http://schemas.openxmlformats.org/drawingml/2006/chartDrawing">
    <cdr:from>
      <cdr:x>0.13393</cdr:x>
      <cdr:y>0.82798</cdr:y>
    </cdr:from>
    <cdr:to>
      <cdr:x>0.21064</cdr:x>
      <cdr:y>0.87932</cdr:y>
    </cdr:to>
    <cdr:sp macro="" textlink="">
      <cdr:nvSpPr>
        <cdr:cNvPr id="7" name="TextBox 2"/>
        <cdr:cNvSpPr txBox="1"/>
      </cdr:nvSpPr>
      <cdr:spPr>
        <a:xfrm xmlns:a="http://schemas.openxmlformats.org/drawingml/2006/main">
          <a:off x="1142998" y="4266623"/>
          <a:ext cx="654666" cy="264560"/>
        </a:xfrm>
        <a:prstGeom xmlns:a="http://schemas.openxmlformats.org/drawingml/2006/main" prst="rect">
          <a:avLst/>
        </a:prstGeom>
        <a:noFill xmlns:a="http://schemas.openxmlformats.org/drawingml/2006/mai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tx1"/>
        </a:fontRef>
      </cdr:style>
      <cdr:txBody>
        <a:bodyPr xmlns:a="http://schemas.openxmlformats.org/drawingml/2006/main" wrap="none" rtlCol="0" anchor="t">
          <a:spAutoFit/>
        </a:bodyPr>
        <a:lstStyle xmlns:a="http://schemas.openxmlformats.org/drawingml/2006/main">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xmlns:a="http://schemas.openxmlformats.org/drawingml/2006/main">
          <a:r>
            <a:rPr lang="en-US" sz="1000" b="1" dirty="0"/>
            <a:t>SIF</a:t>
          </a:r>
          <a:r>
            <a:rPr lang="en-US" sz="1100" b="1" dirty="0"/>
            <a:t> Rate</a:t>
          </a:r>
        </a:p>
      </cdr:txBody>
    </cdr:sp>
  </cdr:relSizeAnchor>
  <cdr:relSizeAnchor xmlns:cdr="http://schemas.openxmlformats.org/drawingml/2006/chartDrawing">
    <cdr:from>
      <cdr:x>0.41672</cdr:x>
      <cdr:y>0.20702</cdr:y>
    </cdr:from>
    <cdr:to>
      <cdr:x>0.51493</cdr:x>
      <cdr:y>0.26078</cdr:y>
    </cdr:to>
    <cdr:sp macro="" textlink="">
      <cdr:nvSpPr>
        <cdr:cNvPr id="8" name="TextBox 2"/>
        <cdr:cNvSpPr txBox="1"/>
      </cdr:nvSpPr>
      <cdr:spPr>
        <a:xfrm xmlns:a="http://schemas.openxmlformats.org/drawingml/2006/main">
          <a:off x="3556422" y="1066772"/>
          <a:ext cx="838163" cy="277027"/>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n-US" sz="1200" dirty="0" smtClean="0"/>
            <a:t>$298,085</a:t>
          </a:r>
          <a:endParaRPr lang="en-US" sz="1200" dirty="0"/>
        </a:p>
      </cdr:txBody>
    </cdr:sp>
  </cdr:relSizeAnchor>
  <cdr:relSizeAnchor xmlns:cdr="http://schemas.openxmlformats.org/drawingml/2006/chartDrawing">
    <cdr:from>
      <cdr:x>0.61161</cdr:x>
      <cdr:y>0.19224</cdr:y>
    </cdr:from>
    <cdr:to>
      <cdr:x>0.70982</cdr:x>
      <cdr:y>0.24599</cdr:y>
    </cdr:to>
    <cdr:sp macro="" textlink="">
      <cdr:nvSpPr>
        <cdr:cNvPr id="9" name="TextBox 2"/>
        <cdr:cNvSpPr txBox="1"/>
      </cdr:nvSpPr>
      <cdr:spPr>
        <a:xfrm xmlns:a="http://schemas.openxmlformats.org/drawingml/2006/main">
          <a:off x="5219723" y="990618"/>
          <a:ext cx="838163" cy="276999"/>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n-US" sz="1200" dirty="0" smtClean="0"/>
            <a:t>$519,402</a:t>
          </a:r>
          <a:endParaRPr lang="en-US" sz="1200" dirty="0"/>
        </a:p>
      </cdr:txBody>
    </cdr:sp>
  </cdr:relSizeAnchor>
  <cdr:relSizeAnchor xmlns:cdr="http://schemas.openxmlformats.org/drawingml/2006/chartDrawing">
    <cdr:from>
      <cdr:x>0.79464</cdr:x>
      <cdr:y>0.20691</cdr:y>
    </cdr:from>
    <cdr:to>
      <cdr:x>0.89286</cdr:x>
      <cdr:y>0.26067</cdr:y>
    </cdr:to>
    <cdr:sp macro="" textlink="">
      <cdr:nvSpPr>
        <cdr:cNvPr id="10" name="TextBox 2"/>
        <cdr:cNvSpPr txBox="1"/>
      </cdr:nvSpPr>
      <cdr:spPr>
        <a:xfrm xmlns:a="http://schemas.openxmlformats.org/drawingml/2006/main">
          <a:off x="6781798" y="1066223"/>
          <a:ext cx="838200" cy="276999"/>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n-US" sz="1200" dirty="0" smtClean="0"/>
            <a:t>$518,756</a:t>
          </a:r>
          <a:endParaRPr lang="en-US" sz="1200"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1968" cy="465296"/>
          </a:xfrm>
          <a:prstGeom prst="rect">
            <a:avLst/>
          </a:prstGeom>
        </p:spPr>
        <p:txBody>
          <a:bodyPr vert="horz" lIns="93287" tIns="46644" rIns="93287" bIns="46644" rtlCol="0"/>
          <a:lstStyle>
            <a:lvl1pPr algn="l">
              <a:defRPr sz="1200"/>
            </a:lvl1pPr>
          </a:lstStyle>
          <a:p>
            <a:endParaRPr lang="en-US" dirty="0"/>
          </a:p>
        </p:txBody>
      </p:sp>
      <p:sp>
        <p:nvSpPr>
          <p:cNvPr id="3" name="Date Placeholder 2"/>
          <p:cNvSpPr>
            <a:spLocks noGrp="1"/>
          </p:cNvSpPr>
          <p:nvPr>
            <p:ph type="dt" sz="quarter" idx="1"/>
          </p:nvPr>
        </p:nvSpPr>
        <p:spPr>
          <a:xfrm>
            <a:off x="3976333" y="0"/>
            <a:ext cx="3041968" cy="465296"/>
          </a:xfrm>
          <a:prstGeom prst="rect">
            <a:avLst/>
          </a:prstGeom>
        </p:spPr>
        <p:txBody>
          <a:bodyPr vert="horz" lIns="93287" tIns="46644" rIns="93287" bIns="46644" rtlCol="0"/>
          <a:lstStyle>
            <a:lvl1pPr algn="r">
              <a:defRPr sz="1200"/>
            </a:lvl1pPr>
          </a:lstStyle>
          <a:p>
            <a:fld id="{2185F718-3DCC-47B4-99A7-93BD976E39B1}" type="datetimeFigureOut">
              <a:rPr lang="en-US" smtClean="0"/>
              <a:t>4/30/2015</a:t>
            </a:fld>
            <a:endParaRPr lang="en-US" dirty="0"/>
          </a:p>
        </p:txBody>
      </p:sp>
      <p:sp>
        <p:nvSpPr>
          <p:cNvPr id="4" name="Footer Placeholder 3"/>
          <p:cNvSpPr>
            <a:spLocks noGrp="1"/>
          </p:cNvSpPr>
          <p:nvPr>
            <p:ph type="ftr" sz="quarter" idx="2"/>
          </p:nvPr>
        </p:nvSpPr>
        <p:spPr>
          <a:xfrm>
            <a:off x="0" y="8839014"/>
            <a:ext cx="3041968" cy="465296"/>
          </a:xfrm>
          <a:prstGeom prst="rect">
            <a:avLst/>
          </a:prstGeom>
        </p:spPr>
        <p:txBody>
          <a:bodyPr vert="horz" lIns="93287" tIns="46644" rIns="93287" bIns="46644"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6333" y="8839014"/>
            <a:ext cx="3041968" cy="465296"/>
          </a:xfrm>
          <a:prstGeom prst="rect">
            <a:avLst/>
          </a:prstGeom>
        </p:spPr>
        <p:txBody>
          <a:bodyPr vert="horz" lIns="93287" tIns="46644" rIns="93287" bIns="46644" rtlCol="0" anchor="b"/>
          <a:lstStyle>
            <a:lvl1pPr algn="r">
              <a:defRPr sz="1200"/>
            </a:lvl1pPr>
          </a:lstStyle>
          <a:p>
            <a:fld id="{15530057-4404-444C-861E-1083F29DC99F}" type="slidenum">
              <a:rPr lang="en-US" smtClean="0"/>
              <a:t>‹#›</a:t>
            </a:fld>
            <a:endParaRPr lang="en-US" dirty="0"/>
          </a:p>
        </p:txBody>
      </p:sp>
    </p:spTree>
    <p:extLst>
      <p:ext uri="{BB962C8B-B14F-4D97-AF65-F5344CB8AC3E}">
        <p14:creationId xmlns:p14="http://schemas.microsoft.com/office/powerpoint/2010/main" val="31949587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1968" cy="466912"/>
          </a:xfrm>
          <a:prstGeom prst="rect">
            <a:avLst/>
          </a:prstGeom>
        </p:spPr>
        <p:txBody>
          <a:bodyPr vert="horz" lIns="93287" tIns="46644" rIns="93287" bIns="46644" rtlCol="0"/>
          <a:lstStyle>
            <a:lvl1pPr algn="l">
              <a:defRPr sz="1200"/>
            </a:lvl1pPr>
          </a:lstStyle>
          <a:p>
            <a:endParaRPr lang="en-US" dirty="0"/>
          </a:p>
        </p:txBody>
      </p:sp>
      <p:sp>
        <p:nvSpPr>
          <p:cNvPr id="3" name="Date Placeholder 2"/>
          <p:cNvSpPr>
            <a:spLocks noGrp="1"/>
          </p:cNvSpPr>
          <p:nvPr>
            <p:ph type="dt" idx="1"/>
          </p:nvPr>
        </p:nvSpPr>
        <p:spPr>
          <a:xfrm>
            <a:off x="3976333" y="0"/>
            <a:ext cx="3041968" cy="466912"/>
          </a:xfrm>
          <a:prstGeom prst="rect">
            <a:avLst/>
          </a:prstGeom>
        </p:spPr>
        <p:txBody>
          <a:bodyPr vert="horz" lIns="93287" tIns="46644" rIns="93287" bIns="46644" rtlCol="0"/>
          <a:lstStyle>
            <a:lvl1pPr algn="r">
              <a:defRPr sz="1200"/>
            </a:lvl1pPr>
          </a:lstStyle>
          <a:p>
            <a:fld id="{11D67BCA-F657-4A4D-B9A0-5024AEBA8A0B}" type="datetimeFigureOut">
              <a:rPr lang="en-US" smtClean="0"/>
              <a:t>4/30/2015</a:t>
            </a:fld>
            <a:endParaRPr lang="en-US" dirty="0"/>
          </a:p>
        </p:txBody>
      </p:sp>
      <p:sp>
        <p:nvSpPr>
          <p:cNvPr id="4" name="Slide Image Placeholder 3"/>
          <p:cNvSpPr>
            <a:spLocks noGrp="1" noRot="1" noChangeAspect="1"/>
          </p:cNvSpPr>
          <p:nvPr>
            <p:ph type="sldImg" idx="2"/>
          </p:nvPr>
        </p:nvSpPr>
        <p:spPr>
          <a:xfrm>
            <a:off x="1416050" y="1163638"/>
            <a:ext cx="4187825" cy="3140075"/>
          </a:xfrm>
          <a:prstGeom prst="rect">
            <a:avLst/>
          </a:prstGeom>
          <a:noFill/>
          <a:ln w="12700">
            <a:solidFill>
              <a:prstClr val="black"/>
            </a:solidFill>
          </a:ln>
        </p:spPr>
        <p:txBody>
          <a:bodyPr vert="horz" lIns="93287" tIns="46644" rIns="93287" bIns="46644" rtlCol="0" anchor="ctr"/>
          <a:lstStyle/>
          <a:p>
            <a:endParaRPr lang="en-US" dirty="0"/>
          </a:p>
        </p:txBody>
      </p:sp>
      <p:sp>
        <p:nvSpPr>
          <p:cNvPr id="5" name="Notes Placeholder 4"/>
          <p:cNvSpPr>
            <a:spLocks noGrp="1"/>
          </p:cNvSpPr>
          <p:nvPr>
            <p:ph type="body" sz="quarter" idx="3"/>
          </p:nvPr>
        </p:nvSpPr>
        <p:spPr>
          <a:xfrm>
            <a:off x="701993" y="4478476"/>
            <a:ext cx="5615940" cy="3664208"/>
          </a:xfrm>
          <a:prstGeom prst="rect">
            <a:avLst/>
          </a:prstGeom>
        </p:spPr>
        <p:txBody>
          <a:bodyPr vert="horz" lIns="93287" tIns="46644" rIns="93287" bIns="46644"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39014"/>
            <a:ext cx="3041968" cy="466911"/>
          </a:xfrm>
          <a:prstGeom prst="rect">
            <a:avLst/>
          </a:prstGeom>
        </p:spPr>
        <p:txBody>
          <a:bodyPr vert="horz" lIns="93287" tIns="46644" rIns="93287" bIns="46644"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6333" y="8839014"/>
            <a:ext cx="3041968" cy="466911"/>
          </a:xfrm>
          <a:prstGeom prst="rect">
            <a:avLst/>
          </a:prstGeom>
        </p:spPr>
        <p:txBody>
          <a:bodyPr vert="horz" lIns="93287" tIns="46644" rIns="93287" bIns="46644" rtlCol="0" anchor="b"/>
          <a:lstStyle>
            <a:lvl1pPr algn="r">
              <a:defRPr sz="1200"/>
            </a:lvl1pPr>
          </a:lstStyle>
          <a:p>
            <a:fld id="{8E6A6AAE-783E-4852-A528-C1EB8B8AB620}" type="slidenum">
              <a:rPr lang="en-US" smtClean="0"/>
              <a:t>‹#›</a:t>
            </a:fld>
            <a:endParaRPr lang="en-US" dirty="0"/>
          </a:p>
        </p:txBody>
      </p:sp>
    </p:spTree>
    <p:extLst>
      <p:ext uri="{BB962C8B-B14F-4D97-AF65-F5344CB8AC3E}">
        <p14:creationId xmlns:p14="http://schemas.microsoft.com/office/powerpoint/2010/main" val="3622126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919DC5DA-6EA3-4AC9-AC36-E0E3DB8FFC37}" type="slidenum">
              <a:rPr lang="en-US" smtClean="0"/>
              <a:pPr>
                <a:defRPr/>
              </a:pPr>
              <a:t>2</a:t>
            </a:fld>
            <a:endParaRPr lang="en-US" dirty="0"/>
          </a:p>
        </p:txBody>
      </p:sp>
    </p:spTree>
    <p:extLst>
      <p:ext uri="{BB962C8B-B14F-4D97-AF65-F5344CB8AC3E}">
        <p14:creationId xmlns:p14="http://schemas.microsoft.com/office/powerpoint/2010/main" val="32832742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F4E7AA-795A-4448-9697-87285F46EC44}" type="slidenum">
              <a:rPr lang="en-US">
                <a:solidFill>
                  <a:prstClr val="black"/>
                </a:solidFill>
              </a:rPr>
              <a:pPr/>
              <a:t>12</a:t>
            </a:fld>
            <a:endParaRPr lang="en-US" dirty="0">
              <a:solidFill>
                <a:prstClr val="black"/>
              </a:solidFill>
            </a:endParaRPr>
          </a:p>
        </p:txBody>
      </p:sp>
      <p:sp>
        <p:nvSpPr>
          <p:cNvPr id="91138" name="Rectangle 2"/>
          <p:cNvSpPr>
            <a:spLocks noGrp="1" noRot="1" noChangeAspect="1" noChangeArrowheads="1" noTextEdit="1"/>
          </p:cNvSpPr>
          <p:nvPr>
            <p:ph type="sldImg"/>
          </p:nvPr>
        </p:nvSpPr>
        <p:spPr>
          <a:xfrm>
            <a:off x="1225550" y="711200"/>
            <a:ext cx="4735513" cy="3551238"/>
          </a:xfrm>
          <a:ln/>
        </p:spPr>
      </p:sp>
      <p:sp>
        <p:nvSpPr>
          <p:cNvPr id="91139"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3385807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919DC5DA-6EA3-4AC9-AC36-E0E3DB8FFC37}" type="slidenum">
              <a:rPr lang="en-US" smtClean="0"/>
              <a:pPr>
                <a:defRPr/>
              </a:pPr>
              <a:t>13</a:t>
            </a:fld>
            <a:endParaRPr lang="en-US" dirty="0"/>
          </a:p>
        </p:txBody>
      </p:sp>
    </p:spTree>
    <p:extLst>
      <p:ext uri="{BB962C8B-B14F-4D97-AF65-F5344CB8AC3E}">
        <p14:creationId xmlns:p14="http://schemas.microsoft.com/office/powerpoint/2010/main" val="32832742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919DC5DA-6EA3-4AC9-AC36-E0E3DB8FFC37}" type="slidenum">
              <a:rPr lang="en-US" smtClean="0"/>
              <a:pPr>
                <a:defRPr/>
              </a:pPr>
              <a:t>14</a:t>
            </a:fld>
            <a:endParaRPr lang="en-US" dirty="0"/>
          </a:p>
        </p:txBody>
      </p:sp>
    </p:spTree>
    <p:extLst>
      <p:ext uri="{BB962C8B-B14F-4D97-AF65-F5344CB8AC3E}">
        <p14:creationId xmlns:p14="http://schemas.microsoft.com/office/powerpoint/2010/main" val="81641735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7583729-4301-4912-9FB3-D1EB83740486}" type="slidenum">
              <a:rPr lang="en-US" smtClean="0"/>
              <a:pPr/>
              <a:t>15</a:t>
            </a:fld>
            <a:endParaRPr lang="en-US" dirty="0"/>
          </a:p>
        </p:txBody>
      </p:sp>
    </p:spTree>
    <p:extLst>
      <p:ext uri="{BB962C8B-B14F-4D97-AF65-F5344CB8AC3E}">
        <p14:creationId xmlns:p14="http://schemas.microsoft.com/office/powerpoint/2010/main" val="20567887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7583729-4301-4912-9FB3-D1EB83740486}" type="slidenum">
              <a:rPr lang="en-US" smtClean="0"/>
              <a:pPr/>
              <a:t>16</a:t>
            </a:fld>
            <a:endParaRPr lang="en-US" dirty="0"/>
          </a:p>
        </p:txBody>
      </p:sp>
    </p:spTree>
    <p:extLst>
      <p:ext uri="{BB962C8B-B14F-4D97-AF65-F5344CB8AC3E}">
        <p14:creationId xmlns:p14="http://schemas.microsoft.com/office/powerpoint/2010/main" val="364547555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7583729-4301-4912-9FB3-D1EB83740486}" type="slidenum">
              <a:rPr lang="en-US" smtClean="0"/>
              <a:pPr/>
              <a:t>17</a:t>
            </a:fld>
            <a:endParaRPr lang="en-US" dirty="0"/>
          </a:p>
        </p:txBody>
      </p:sp>
    </p:spTree>
    <p:extLst>
      <p:ext uri="{BB962C8B-B14F-4D97-AF65-F5344CB8AC3E}">
        <p14:creationId xmlns:p14="http://schemas.microsoft.com/office/powerpoint/2010/main" val="27384758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F4E7AA-795A-4448-9697-87285F46EC44}" type="slidenum">
              <a:rPr lang="en-US">
                <a:solidFill>
                  <a:prstClr val="black"/>
                </a:solidFill>
              </a:rPr>
              <a:pPr/>
              <a:t>3</a:t>
            </a:fld>
            <a:endParaRPr lang="en-US" dirty="0">
              <a:solidFill>
                <a:prstClr val="black"/>
              </a:solidFill>
            </a:endParaRPr>
          </a:p>
        </p:txBody>
      </p:sp>
      <p:sp>
        <p:nvSpPr>
          <p:cNvPr id="91138" name="Rectangle 2"/>
          <p:cNvSpPr>
            <a:spLocks noGrp="1" noRot="1" noChangeAspect="1" noChangeArrowheads="1" noTextEdit="1"/>
          </p:cNvSpPr>
          <p:nvPr>
            <p:ph type="sldImg"/>
          </p:nvPr>
        </p:nvSpPr>
        <p:spPr>
          <a:ln/>
        </p:spPr>
      </p:sp>
      <p:sp>
        <p:nvSpPr>
          <p:cNvPr id="91139"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955850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F4E7AA-795A-4448-9697-87285F46EC44}" type="slidenum">
              <a:rPr lang="en-US">
                <a:solidFill>
                  <a:prstClr val="black"/>
                </a:solidFill>
              </a:rPr>
              <a:pPr/>
              <a:t>4</a:t>
            </a:fld>
            <a:endParaRPr lang="en-US" dirty="0">
              <a:solidFill>
                <a:prstClr val="black"/>
              </a:solidFill>
            </a:endParaRPr>
          </a:p>
        </p:txBody>
      </p:sp>
      <p:sp>
        <p:nvSpPr>
          <p:cNvPr id="91138" name="Rectangle 2"/>
          <p:cNvSpPr>
            <a:spLocks noGrp="1" noRot="1" noChangeAspect="1" noChangeArrowheads="1" noTextEdit="1"/>
          </p:cNvSpPr>
          <p:nvPr>
            <p:ph type="sldImg"/>
          </p:nvPr>
        </p:nvSpPr>
        <p:spPr>
          <a:xfrm>
            <a:off x="1225550" y="711200"/>
            <a:ext cx="4735513" cy="3551238"/>
          </a:xfrm>
          <a:ln/>
        </p:spPr>
      </p:sp>
      <p:sp>
        <p:nvSpPr>
          <p:cNvPr id="91139"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21975304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F4E7AA-795A-4448-9697-87285F46EC44}" type="slidenum">
              <a:rPr lang="en-US">
                <a:solidFill>
                  <a:prstClr val="black"/>
                </a:solidFill>
              </a:rPr>
              <a:pPr/>
              <a:t>5</a:t>
            </a:fld>
            <a:endParaRPr lang="en-US" dirty="0">
              <a:solidFill>
                <a:prstClr val="black"/>
              </a:solidFill>
            </a:endParaRPr>
          </a:p>
        </p:txBody>
      </p:sp>
      <p:sp>
        <p:nvSpPr>
          <p:cNvPr id="91138" name="Rectangle 2"/>
          <p:cNvSpPr>
            <a:spLocks noGrp="1" noRot="1" noChangeAspect="1" noChangeArrowheads="1" noTextEdit="1"/>
          </p:cNvSpPr>
          <p:nvPr>
            <p:ph type="sldImg"/>
          </p:nvPr>
        </p:nvSpPr>
        <p:spPr>
          <a:xfrm>
            <a:off x="1225550" y="711200"/>
            <a:ext cx="4735513" cy="3551238"/>
          </a:xfrm>
          <a:ln/>
        </p:spPr>
      </p:sp>
      <p:sp>
        <p:nvSpPr>
          <p:cNvPr id="91139"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8219757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F4E7AA-795A-4448-9697-87285F46EC44}" type="slidenum">
              <a:rPr lang="en-US">
                <a:solidFill>
                  <a:prstClr val="black"/>
                </a:solidFill>
              </a:rPr>
              <a:pPr/>
              <a:t>6</a:t>
            </a:fld>
            <a:endParaRPr lang="en-US" dirty="0">
              <a:solidFill>
                <a:prstClr val="black"/>
              </a:solidFill>
            </a:endParaRPr>
          </a:p>
        </p:txBody>
      </p:sp>
      <p:sp>
        <p:nvSpPr>
          <p:cNvPr id="91138" name="Rectangle 2"/>
          <p:cNvSpPr>
            <a:spLocks noGrp="1" noRot="1" noChangeAspect="1" noChangeArrowheads="1" noTextEdit="1"/>
          </p:cNvSpPr>
          <p:nvPr>
            <p:ph type="sldImg"/>
          </p:nvPr>
        </p:nvSpPr>
        <p:spPr>
          <a:xfrm>
            <a:off x="1225550" y="711200"/>
            <a:ext cx="4735513" cy="3551238"/>
          </a:xfrm>
          <a:ln/>
        </p:spPr>
      </p:sp>
      <p:sp>
        <p:nvSpPr>
          <p:cNvPr id="91139"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42268774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F4E7AA-795A-4448-9697-87285F46EC44}" type="slidenum">
              <a:rPr lang="en-US">
                <a:solidFill>
                  <a:prstClr val="black"/>
                </a:solidFill>
              </a:rPr>
              <a:pPr/>
              <a:t>8</a:t>
            </a:fld>
            <a:endParaRPr lang="en-US" dirty="0">
              <a:solidFill>
                <a:prstClr val="black"/>
              </a:solidFill>
            </a:endParaRPr>
          </a:p>
        </p:txBody>
      </p:sp>
      <p:sp>
        <p:nvSpPr>
          <p:cNvPr id="91138" name="Rectangle 2"/>
          <p:cNvSpPr>
            <a:spLocks noGrp="1" noRot="1" noChangeAspect="1" noChangeArrowheads="1" noTextEdit="1"/>
          </p:cNvSpPr>
          <p:nvPr>
            <p:ph type="sldImg"/>
          </p:nvPr>
        </p:nvSpPr>
        <p:spPr>
          <a:xfrm>
            <a:off x="1268413" y="723900"/>
            <a:ext cx="4819650" cy="3614738"/>
          </a:xfrm>
          <a:ln/>
        </p:spPr>
      </p:sp>
      <p:sp>
        <p:nvSpPr>
          <p:cNvPr id="91139"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33909274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919DC5DA-6EA3-4AC9-AC36-E0E3DB8FFC37}" type="slidenum">
              <a:rPr lang="en-US" smtClean="0"/>
              <a:pPr>
                <a:defRPr/>
              </a:pPr>
              <a:t>9</a:t>
            </a:fld>
            <a:endParaRPr lang="en-US" dirty="0"/>
          </a:p>
        </p:txBody>
      </p:sp>
    </p:spTree>
    <p:extLst>
      <p:ext uri="{BB962C8B-B14F-4D97-AF65-F5344CB8AC3E}">
        <p14:creationId xmlns:p14="http://schemas.microsoft.com/office/powerpoint/2010/main" val="17881902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F4E7AA-795A-4448-9697-87285F46EC44}" type="slidenum">
              <a:rPr lang="en-US">
                <a:solidFill>
                  <a:prstClr val="black"/>
                </a:solidFill>
              </a:rPr>
              <a:pPr/>
              <a:t>10</a:t>
            </a:fld>
            <a:endParaRPr lang="en-US" dirty="0">
              <a:solidFill>
                <a:prstClr val="black"/>
              </a:solidFill>
            </a:endParaRPr>
          </a:p>
        </p:txBody>
      </p:sp>
      <p:sp>
        <p:nvSpPr>
          <p:cNvPr id="91138" name="Rectangle 2"/>
          <p:cNvSpPr>
            <a:spLocks noGrp="1" noRot="1" noChangeAspect="1" noChangeArrowheads="1" noTextEdit="1"/>
          </p:cNvSpPr>
          <p:nvPr>
            <p:ph type="sldImg"/>
          </p:nvPr>
        </p:nvSpPr>
        <p:spPr>
          <a:xfrm>
            <a:off x="1225550" y="711200"/>
            <a:ext cx="4735513" cy="3551238"/>
          </a:xfrm>
          <a:ln/>
        </p:spPr>
      </p:sp>
      <p:sp>
        <p:nvSpPr>
          <p:cNvPr id="91139"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21746913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F4E7AA-795A-4448-9697-87285F46EC44}" type="slidenum">
              <a:rPr lang="en-US">
                <a:solidFill>
                  <a:prstClr val="black"/>
                </a:solidFill>
              </a:rPr>
              <a:pPr/>
              <a:t>11</a:t>
            </a:fld>
            <a:endParaRPr lang="en-US" dirty="0">
              <a:solidFill>
                <a:prstClr val="black"/>
              </a:solidFill>
            </a:endParaRPr>
          </a:p>
        </p:txBody>
      </p:sp>
      <p:sp>
        <p:nvSpPr>
          <p:cNvPr id="91138" name="Rectangle 2"/>
          <p:cNvSpPr>
            <a:spLocks noGrp="1" noRot="1" noChangeAspect="1" noChangeArrowheads="1" noTextEdit="1"/>
          </p:cNvSpPr>
          <p:nvPr>
            <p:ph type="sldImg"/>
          </p:nvPr>
        </p:nvSpPr>
        <p:spPr>
          <a:xfrm>
            <a:off x="1225550" y="711200"/>
            <a:ext cx="4735513" cy="3551238"/>
          </a:xfrm>
          <a:ln/>
        </p:spPr>
      </p:sp>
      <p:sp>
        <p:nvSpPr>
          <p:cNvPr id="91139"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40222881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bg1"/>
                </a:solidFill>
                <a:latin typeface="Arial" panose="020B0604020202020204" pitchFamily="34" charset="0"/>
                <a:cs typeface="Arial" panose="020B0604020202020204"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bg1"/>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Tree>
    <p:extLst>
      <p:ext uri="{BB962C8B-B14F-4D97-AF65-F5344CB8AC3E}">
        <p14:creationId xmlns:p14="http://schemas.microsoft.com/office/powerpoint/2010/main" val="8393145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84187A2-3BC4-49EB-B4D1-2EB34A044613}" type="datetimeFigureOut">
              <a:rPr lang="en-US" smtClean="0"/>
              <a:t>4/30/2015</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1A4AA153-FC2A-4E51-833B-68D6B118CEB9}" type="slidenum">
              <a:rPr lang="en-US" smtClean="0"/>
              <a:t>‹#›</a:t>
            </a:fld>
            <a:endParaRPr lang="en-US" dirty="0"/>
          </a:p>
        </p:txBody>
      </p:sp>
    </p:spTree>
    <p:extLst>
      <p:ext uri="{BB962C8B-B14F-4D97-AF65-F5344CB8AC3E}">
        <p14:creationId xmlns:p14="http://schemas.microsoft.com/office/powerpoint/2010/main" val="6812221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84187A2-3BC4-49EB-B4D1-2EB34A044613}" type="datetimeFigureOut">
              <a:rPr lang="en-US" smtClean="0"/>
              <a:t>4/30/2015</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1A4AA153-FC2A-4E51-833B-68D6B118CEB9}" type="slidenum">
              <a:rPr lang="en-US" smtClean="0"/>
              <a:t>‹#›</a:t>
            </a:fld>
            <a:endParaRPr lang="en-US" dirty="0"/>
          </a:p>
        </p:txBody>
      </p:sp>
    </p:spTree>
    <p:extLst>
      <p:ext uri="{BB962C8B-B14F-4D97-AF65-F5344CB8AC3E}">
        <p14:creationId xmlns:p14="http://schemas.microsoft.com/office/powerpoint/2010/main" val="10411853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84187A2-3BC4-49EB-B4D1-2EB34A044613}" type="datetimeFigureOut">
              <a:rPr lang="en-US" smtClean="0"/>
              <a:t>4/30/2015</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1A4AA153-FC2A-4E51-833B-68D6B118CEB9}" type="slidenum">
              <a:rPr lang="en-US" smtClean="0"/>
              <a:t>‹#›</a:t>
            </a:fld>
            <a:endParaRPr lang="en-US" dirty="0"/>
          </a:p>
        </p:txBody>
      </p:sp>
    </p:spTree>
    <p:extLst>
      <p:ext uri="{BB962C8B-B14F-4D97-AF65-F5344CB8AC3E}">
        <p14:creationId xmlns:p14="http://schemas.microsoft.com/office/powerpoint/2010/main" val="15472727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84187A2-3BC4-49EB-B4D1-2EB34A044613}" type="datetimeFigureOut">
              <a:rPr lang="en-US" smtClean="0"/>
              <a:t>4/30/2015</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1A4AA153-FC2A-4E51-833B-68D6B118CEB9}" type="slidenum">
              <a:rPr lang="en-US" smtClean="0"/>
              <a:t>‹#›</a:t>
            </a:fld>
            <a:endParaRPr lang="en-US" dirty="0"/>
          </a:p>
        </p:txBody>
      </p:sp>
    </p:spTree>
    <p:extLst>
      <p:ext uri="{BB962C8B-B14F-4D97-AF65-F5344CB8AC3E}">
        <p14:creationId xmlns:p14="http://schemas.microsoft.com/office/powerpoint/2010/main" val="39839866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884187A2-3BC4-49EB-B4D1-2EB34A044613}" type="datetimeFigureOut">
              <a:rPr lang="en-US" smtClean="0"/>
              <a:t>4/30/2015</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1A4AA153-FC2A-4E51-833B-68D6B118CEB9}" type="slidenum">
              <a:rPr lang="en-US" smtClean="0"/>
              <a:t>‹#›</a:t>
            </a:fld>
            <a:endParaRPr lang="en-US" dirty="0"/>
          </a:p>
        </p:txBody>
      </p:sp>
    </p:spTree>
    <p:extLst>
      <p:ext uri="{BB962C8B-B14F-4D97-AF65-F5344CB8AC3E}">
        <p14:creationId xmlns:p14="http://schemas.microsoft.com/office/powerpoint/2010/main" val="2265307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884187A2-3BC4-49EB-B4D1-2EB34A044613}" type="datetimeFigureOut">
              <a:rPr lang="en-US" smtClean="0"/>
              <a:t>4/30/2015</a:t>
            </a:fld>
            <a:endParaRPr lang="en-US" dirty="0"/>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1A4AA153-FC2A-4E51-833B-68D6B118CEB9}" type="slidenum">
              <a:rPr lang="en-US" smtClean="0"/>
              <a:t>‹#›</a:t>
            </a:fld>
            <a:endParaRPr lang="en-US" dirty="0"/>
          </a:p>
        </p:txBody>
      </p:sp>
    </p:spTree>
    <p:extLst>
      <p:ext uri="{BB962C8B-B14F-4D97-AF65-F5344CB8AC3E}">
        <p14:creationId xmlns:p14="http://schemas.microsoft.com/office/powerpoint/2010/main" val="30067834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884187A2-3BC4-49EB-B4D1-2EB34A044613}" type="datetimeFigureOut">
              <a:rPr lang="en-US" smtClean="0"/>
              <a:t>4/30/2015</a:t>
            </a:fld>
            <a:endParaRPr lang="en-US" dirty="0"/>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1A4AA153-FC2A-4E51-833B-68D6B118CEB9}" type="slidenum">
              <a:rPr lang="en-US" smtClean="0"/>
              <a:t>‹#›</a:t>
            </a:fld>
            <a:endParaRPr lang="en-US" dirty="0"/>
          </a:p>
        </p:txBody>
      </p:sp>
    </p:spTree>
    <p:extLst>
      <p:ext uri="{BB962C8B-B14F-4D97-AF65-F5344CB8AC3E}">
        <p14:creationId xmlns:p14="http://schemas.microsoft.com/office/powerpoint/2010/main" val="36614525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884187A2-3BC4-49EB-B4D1-2EB34A044613}" type="datetimeFigureOut">
              <a:rPr lang="en-US" smtClean="0"/>
              <a:t>4/30/2015</a:t>
            </a:fld>
            <a:endParaRPr lang="en-US" dirty="0"/>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1A4AA153-FC2A-4E51-833B-68D6B118CEB9}" type="slidenum">
              <a:rPr lang="en-US" smtClean="0"/>
              <a:t>‹#›</a:t>
            </a:fld>
            <a:endParaRPr lang="en-US" dirty="0"/>
          </a:p>
        </p:txBody>
      </p:sp>
    </p:spTree>
    <p:extLst>
      <p:ext uri="{BB962C8B-B14F-4D97-AF65-F5344CB8AC3E}">
        <p14:creationId xmlns:p14="http://schemas.microsoft.com/office/powerpoint/2010/main" val="11197674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884187A2-3BC4-49EB-B4D1-2EB34A044613}" type="datetimeFigureOut">
              <a:rPr lang="en-US" smtClean="0"/>
              <a:t>4/30/2015</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1A4AA153-FC2A-4E51-833B-68D6B118CEB9}" type="slidenum">
              <a:rPr lang="en-US" smtClean="0"/>
              <a:t>‹#›</a:t>
            </a:fld>
            <a:endParaRPr lang="en-US" dirty="0"/>
          </a:p>
        </p:txBody>
      </p:sp>
    </p:spTree>
    <p:extLst>
      <p:ext uri="{BB962C8B-B14F-4D97-AF65-F5344CB8AC3E}">
        <p14:creationId xmlns:p14="http://schemas.microsoft.com/office/powerpoint/2010/main" val="33606942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884187A2-3BC4-49EB-B4D1-2EB34A044613}" type="datetimeFigureOut">
              <a:rPr lang="en-US" smtClean="0"/>
              <a:t>4/30/2015</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1A4AA153-FC2A-4E51-833B-68D6B118CEB9}" type="slidenum">
              <a:rPr lang="en-US" smtClean="0"/>
              <a:t>‹#›</a:t>
            </a:fld>
            <a:endParaRPr lang="en-US" dirty="0"/>
          </a:p>
        </p:txBody>
      </p:sp>
    </p:spTree>
    <p:extLst>
      <p:ext uri="{BB962C8B-B14F-4D97-AF65-F5344CB8AC3E}">
        <p14:creationId xmlns:p14="http://schemas.microsoft.com/office/powerpoint/2010/main" val="3071237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22400308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image" Target="../media/image3.emf"/><Relationship Id="rId5" Type="http://schemas.openxmlformats.org/officeDocument/2006/relationships/package" Target="../embeddings/Microsoft_Word_Document6.docx"/><Relationship Id="rId4" Type="http://schemas.openxmlformats.org/officeDocument/2006/relationships/oleObject" Target="../embeddings/oleObject4.bin"/></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7.xml"/><Relationship Id="rId1" Type="http://schemas.openxmlformats.org/officeDocument/2006/relationships/vmlDrawing" Target="../drawings/vmlDrawing5.vml"/><Relationship Id="rId6" Type="http://schemas.openxmlformats.org/officeDocument/2006/relationships/image" Target="../media/image4.emf"/><Relationship Id="rId5" Type="http://schemas.openxmlformats.org/officeDocument/2006/relationships/package" Target="../embeddings/Microsoft_Word_Document7.docx"/><Relationship Id="rId4" Type="http://schemas.openxmlformats.org/officeDocument/2006/relationships/oleObject" Target="../embeddings/oleObject5.bin"/></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8" Type="http://schemas.openxmlformats.org/officeDocument/2006/relationships/chart" Target="../charts/chart2.xml"/><Relationship Id="rId3" Type="http://schemas.openxmlformats.org/officeDocument/2006/relationships/notesSlide" Target="../notesSlides/notesSlide2.xml"/><Relationship Id="rId7" Type="http://schemas.openxmlformats.org/officeDocument/2006/relationships/chart" Target="../charts/chart1.xml"/><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2.emf"/><Relationship Id="rId5" Type="http://schemas.openxmlformats.org/officeDocument/2006/relationships/package" Target="../embeddings/Microsoft_Word_Document1.docx"/><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chart" Target="../charts/chart5.xml"/><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image" Target="../media/image2.emf"/><Relationship Id="rId5" Type="http://schemas.openxmlformats.org/officeDocument/2006/relationships/package" Target="../embeddings/Microsoft_Word_Document4.docx"/><Relationship Id="rId4" Type="http://schemas.openxmlformats.org/officeDocument/2006/relationships/oleObject" Target="../embeddings/oleObject2.bin"/></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image" Target="../media/image2.emf"/><Relationship Id="rId5" Type="http://schemas.openxmlformats.org/officeDocument/2006/relationships/package" Target="../embeddings/Microsoft_Word_Document5.docx"/><Relationship Id="rId4" Type="http://schemas.openxmlformats.org/officeDocument/2006/relationships/oleObject" Target="../embeddings/oleObject3.bin"/></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1905000"/>
            <a:ext cx="6934200" cy="917575"/>
          </a:xfrm>
          <a:solidFill>
            <a:schemeClr val="tx2"/>
          </a:solidFill>
        </p:spPr>
        <p:txBody>
          <a:bodyPr/>
          <a:lstStyle/>
          <a:p>
            <a:r>
              <a:rPr lang="en-US" sz="4000" b="1" i="1" dirty="0" smtClean="0">
                <a:solidFill>
                  <a:schemeClr val="tx1"/>
                </a:solidFill>
              </a:rPr>
              <a:t>Open Budget Meeting</a:t>
            </a:r>
            <a:endParaRPr lang="en-US" sz="4000" b="1" i="1" dirty="0">
              <a:solidFill>
                <a:schemeClr val="tx1"/>
              </a:solidFill>
            </a:endParaRPr>
          </a:p>
        </p:txBody>
      </p:sp>
      <p:sp>
        <p:nvSpPr>
          <p:cNvPr id="3" name="Subtitle 2"/>
          <p:cNvSpPr>
            <a:spLocks noGrp="1"/>
          </p:cNvSpPr>
          <p:nvPr>
            <p:ph type="subTitle" idx="1"/>
          </p:nvPr>
        </p:nvSpPr>
        <p:spPr/>
        <p:txBody>
          <a:bodyPr/>
          <a:lstStyle/>
          <a:p>
            <a:r>
              <a:rPr lang="en-US" b="1" dirty="0" smtClean="0">
                <a:solidFill>
                  <a:schemeClr val="tx1"/>
                </a:solidFill>
              </a:rPr>
              <a:t>April 23, 2015</a:t>
            </a:r>
            <a:endParaRPr lang="en-US" b="1" dirty="0">
              <a:solidFill>
                <a:schemeClr val="tx1"/>
              </a:solidFill>
            </a:endParaRPr>
          </a:p>
        </p:txBody>
      </p:sp>
    </p:spTree>
    <p:extLst>
      <p:ext uri="{BB962C8B-B14F-4D97-AF65-F5344CB8AC3E}">
        <p14:creationId xmlns:p14="http://schemas.microsoft.com/office/powerpoint/2010/main" val="38529622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Line 2"/>
          <p:cNvSpPr>
            <a:spLocks noChangeShapeType="1"/>
          </p:cNvSpPr>
          <p:nvPr/>
        </p:nvSpPr>
        <p:spPr bwMode="auto">
          <a:xfrm>
            <a:off x="0" y="990600"/>
            <a:ext cx="8686800" cy="0"/>
          </a:xfrm>
          <a:prstGeom prst="line">
            <a:avLst/>
          </a:prstGeom>
          <a:noFill/>
          <a:ln w="19050">
            <a:solidFill>
              <a:srgbClr val="FF6600"/>
            </a:solidFill>
            <a:round/>
            <a:headEnd/>
            <a:tailEnd/>
          </a:ln>
          <a:effectLst/>
        </p:spPr>
        <p:txBody>
          <a:bodyPr/>
          <a:lstStyle/>
          <a:p>
            <a:pPr eaLnBrk="0" fontAlgn="base" hangingPunct="0">
              <a:spcBef>
                <a:spcPct val="0"/>
              </a:spcBef>
              <a:spcAft>
                <a:spcPct val="0"/>
              </a:spcAft>
            </a:pPr>
            <a:endParaRPr lang="en-US" dirty="0">
              <a:solidFill>
                <a:srgbClr val="000000"/>
              </a:solidFill>
            </a:endParaRPr>
          </a:p>
        </p:txBody>
      </p:sp>
      <p:sp>
        <p:nvSpPr>
          <p:cNvPr id="2" name="Slide Number Placeholder 1"/>
          <p:cNvSpPr>
            <a:spLocks noGrp="1"/>
          </p:cNvSpPr>
          <p:nvPr>
            <p:ph type="sldNum" sz="quarter" idx="12"/>
          </p:nvPr>
        </p:nvSpPr>
        <p:spPr/>
        <p:txBody>
          <a:bodyPr/>
          <a:lstStyle/>
          <a:p>
            <a:fld id="{B3ACB187-37F7-4C51-A504-D64E49A8D6D4}" type="slidenum">
              <a:rPr lang="en-US" smtClean="0">
                <a:solidFill>
                  <a:srgbClr val="000000"/>
                </a:solidFill>
              </a:rPr>
              <a:pPr/>
              <a:t>10</a:t>
            </a:fld>
            <a:endParaRPr lang="en-US" dirty="0">
              <a:solidFill>
                <a:srgbClr val="000000"/>
              </a:solidFill>
            </a:endParaRPr>
          </a:p>
        </p:txBody>
      </p:sp>
      <p:sp>
        <p:nvSpPr>
          <p:cNvPr id="90115" name="Rectangle 3"/>
          <p:cNvSpPr>
            <a:spLocks noGrp="1" noChangeArrowheads="1"/>
          </p:cNvSpPr>
          <p:nvPr>
            <p:ph type="ctrTitle" idx="4294967295"/>
          </p:nvPr>
        </p:nvSpPr>
        <p:spPr>
          <a:xfrm>
            <a:off x="0" y="331788"/>
            <a:ext cx="5029200" cy="609600"/>
          </a:xfrm>
          <a:prstGeom prst="rect">
            <a:avLst/>
          </a:prstGeom>
        </p:spPr>
        <p:txBody>
          <a:bodyPr/>
          <a:lstStyle/>
          <a:p>
            <a:r>
              <a:rPr lang="en-US" sz="2800" dirty="0" smtClean="0"/>
              <a:t>   Open Budget Meeting</a:t>
            </a:r>
            <a:endParaRPr lang="en-US" sz="2800" dirty="0"/>
          </a:p>
        </p:txBody>
      </p:sp>
      <p:sp>
        <p:nvSpPr>
          <p:cNvPr id="90116" name="Rectangle 4"/>
          <p:cNvSpPr>
            <a:spLocks noGrp="1" noChangeArrowheads="1"/>
          </p:cNvSpPr>
          <p:nvPr>
            <p:ph type="subTitle" idx="4294967295"/>
          </p:nvPr>
        </p:nvSpPr>
        <p:spPr>
          <a:xfrm>
            <a:off x="2097088" y="3352800"/>
            <a:ext cx="7046912" cy="1676400"/>
          </a:xfrm>
          <a:prstGeom prst="rect">
            <a:avLst/>
          </a:prstGeom>
        </p:spPr>
        <p:txBody>
          <a:bodyPr/>
          <a:lstStyle/>
          <a:p>
            <a:endParaRPr lang="en-US" dirty="0" smtClean="0"/>
          </a:p>
          <a:p>
            <a:endParaRPr lang="en-US" dirty="0"/>
          </a:p>
        </p:txBody>
      </p:sp>
      <p:sp>
        <p:nvSpPr>
          <p:cNvPr id="4" name="Rectangle 3"/>
          <p:cNvSpPr>
            <a:spLocks noChangeArrowheads="1"/>
          </p:cNvSpPr>
          <p:nvPr/>
        </p:nvSpPr>
        <p:spPr bwMode="auto">
          <a:xfrm>
            <a:off x="200826" y="1075250"/>
            <a:ext cx="89154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dirty="0" smtClean="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Merit Salary Increase</a:t>
            </a:r>
            <a:endParaRPr kumimoji="0" lang="en-US" altLang="en-US" sz="2400" b="0" i="0" u="none" strike="noStrike" cap="none" normalizeH="0" baseline="0" dirty="0" smtClean="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p:txBody>
      </p:sp>
      <p:sp>
        <p:nvSpPr>
          <p:cNvPr id="5" name="Rectangle 4"/>
          <p:cNvSpPr/>
          <p:nvPr/>
        </p:nvSpPr>
        <p:spPr>
          <a:xfrm>
            <a:off x="304800" y="1536915"/>
            <a:ext cx="8610600" cy="4278094"/>
          </a:xfrm>
          <a:prstGeom prst="rect">
            <a:avLst/>
          </a:prstGeom>
        </p:spPr>
        <p:txBody>
          <a:bodyPr wrap="square">
            <a:spAutoFit/>
          </a:bodyPr>
          <a:lstStyle/>
          <a:p>
            <a:pPr marL="285750" indent="-285750">
              <a:buFont typeface="Arial" panose="020B0604020202020204" pitchFamily="34" charset="0"/>
              <a:buChar char="•"/>
            </a:pPr>
            <a:r>
              <a:rPr lang="en-US" sz="1250" b="1" dirty="0" smtClean="0"/>
              <a:t>Salary and Administrative Policy</a:t>
            </a:r>
          </a:p>
          <a:p>
            <a:r>
              <a:rPr lang="en-US" sz="1250" dirty="0" smtClean="0"/>
              <a:t>	</a:t>
            </a:r>
            <a:r>
              <a:rPr lang="en-US" sz="1100" dirty="0" smtClean="0"/>
              <a:t>The  </a:t>
            </a:r>
            <a:r>
              <a:rPr lang="en-US" sz="1100" dirty="0"/>
              <a:t>Board  of  Regents  allocated  to  each  institution  funds  to  provide  for  </a:t>
            </a:r>
            <a:r>
              <a:rPr lang="en-US" sz="1100" dirty="0" smtClean="0"/>
              <a:t>salary increases  </a:t>
            </a:r>
            <a:r>
              <a:rPr lang="en-US" sz="1100" dirty="0"/>
              <a:t>for  employees.   Salary  increases  </a:t>
            </a:r>
            <a:r>
              <a:rPr lang="en-US" sz="1100" dirty="0" smtClean="0"/>
              <a:t>	shall  </a:t>
            </a:r>
            <a:r>
              <a:rPr lang="en-US" sz="1100" dirty="0"/>
              <a:t>be  awarded  solely  on  merit,  with  a  range determined by </a:t>
            </a:r>
            <a:r>
              <a:rPr lang="en-US" sz="1100" dirty="0" smtClean="0"/>
              <a:t>the institutional </a:t>
            </a:r>
            <a:r>
              <a:rPr lang="en-US" sz="1100" dirty="0"/>
              <a:t>president.  Institutions are permitted to augment </a:t>
            </a:r>
            <a:r>
              <a:rPr lang="en-US" sz="1100" dirty="0" smtClean="0"/>
              <a:t>	state </a:t>
            </a:r>
            <a:r>
              <a:rPr lang="en-US" sz="1100" dirty="0"/>
              <a:t>funds using other appropriate fund sources </a:t>
            </a:r>
            <a:r>
              <a:rPr lang="en-US" sz="1100" dirty="0" smtClean="0"/>
              <a:t>to create </a:t>
            </a:r>
            <a:r>
              <a:rPr lang="en-US" sz="1100" dirty="0"/>
              <a:t>a salary pool.  It is expected that individual merit salary increases will be </a:t>
            </a:r>
            <a:r>
              <a:rPr lang="en-US" sz="1100" dirty="0" smtClean="0"/>
              <a:t>	reasonably </a:t>
            </a:r>
            <a:r>
              <a:rPr lang="en-US" sz="1100" dirty="0"/>
              <a:t>distributed among </a:t>
            </a:r>
            <a:r>
              <a:rPr lang="en-US" sz="1100" dirty="0" smtClean="0"/>
              <a:t>employees </a:t>
            </a:r>
            <a:r>
              <a:rPr lang="en-US" sz="1100" dirty="0"/>
              <a:t>based on the range determined by the institutional president.   Across-the-board increases </a:t>
            </a:r>
            <a:r>
              <a:rPr lang="en-US" sz="1100" dirty="0" smtClean="0"/>
              <a:t>	are </a:t>
            </a:r>
            <a:r>
              <a:rPr lang="en-US" sz="1100" dirty="0"/>
              <a:t>not </a:t>
            </a:r>
            <a:r>
              <a:rPr lang="en-US" sz="1100" dirty="0" smtClean="0"/>
              <a:t>permitted</a:t>
            </a:r>
            <a:r>
              <a:rPr lang="en-US" sz="1100" dirty="0"/>
              <a:t>.   Salary increases may exceed ten percent for employees exhibiting exceptionally meritorious </a:t>
            </a:r>
            <a:r>
              <a:rPr lang="en-US" sz="1100" dirty="0" smtClean="0"/>
              <a:t>	performance</a:t>
            </a:r>
            <a:r>
              <a:rPr lang="en-US" sz="1100" dirty="0"/>
              <a:t>; </a:t>
            </a:r>
            <a:r>
              <a:rPr lang="en-US" sz="1100" dirty="0" smtClean="0"/>
              <a:t>	however</a:t>
            </a:r>
            <a:r>
              <a:rPr lang="en-US" sz="1100" dirty="0"/>
              <a:t>, institutions must request prior approval from the Chancellor in writing of any merit </a:t>
            </a:r>
            <a:r>
              <a:rPr lang="en-US" sz="1100" dirty="0" smtClean="0"/>
              <a:t>increases </a:t>
            </a:r>
            <a:r>
              <a:rPr lang="en-US" sz="1100" dirty="0"/>
              <a:t>exceeding ten percent.</a:t>
            </a:r>
          </a:p>
          <a:p>
            <a:r>
              <a:rPr lang="en-US" sz="1100" dirty="0"/>
              <a:t> </a:t>
            </a:r>
          </a:p>
          <a:p>
            <a:pPr lvl="2"/>
            <a:r>
              <a:rPr lang="en-US" sz="1100" dirty="0"/>
              <a:t>Additionally, the policy allows flexibility for institutions to make appropriate promotions or position reclassifications, special changes to recruit or retain employees, adjustments for targeted populations or adjustments to address market and compression issues. Such salary adjustments must  be  supported  by  appropriate  documentation  (e.g.,  market  analysis  or  internal  salary</a:t>
            </a:r>
          </a:p>
          <a:p>
            <a:pPr lvl="2"/>
            <a:r>
              <a:rPr lang="en-US" sz="1100" dirty="0"/>
              <a:t>studies).</a:t>
            </a:r>
          </a:p>
          <a:p>
            <a:r>
              <a:rPr lang="en-US" sz="1100" dirty="0"/>
              <a:t> </a:t>
            </a:r>
          </a:p>
          <a:p>
            <a:pPr lvl="2"/>
            <a:r>
              <a:rPr lang="en-US" sz="1100" b="1" u="sng" dirty="0"/>
              <a:t>Employees covered from other fund sources such as sponsored funds and auxiliary funds will be</a:t>
            </a:r>
          </a:p>
          <a:p>
            <a:pPr lvl="2"/>
            <a:r>
              <a:rPr lang="en-US" sz="1100" b="1" u="sng" dirty="0"/>
              <a:t>subject to the same policy requirements noted above and must be paid from the corresponding</a:t>
            </a:r>
          </a:p>
          <a:p>
            <a:pPr lvl="2"/>
            <a:r>
              <a:rPr lang="en-US" sz="1100" b="1" u="sng" dirty="0"/>
              <a:t>fund source rather than state funds</a:t>
            </a:r>
            <a:r>
              <a:rPr lang="en-US" sz="1100" b="1" u="sng" dirty="0" smtClean="0"/>
              <a:t>.* </a:t>
            </a:r>
            <a:endParaRPr lang="en-US" sz="1100" b="1" u="sng" dirty="0"/>
          </a:p>
          <a:p>
            <a:endParaRPr lang="en-US" sz="1250" b="1" dirty="0" smtClean="0"/>
          </a:p>
          <a:p>
            <a:pPr marL="285750" indent="-285750">
              <a:buFont typeface="Arial" panose="020B0604020202020204" pitchFamily="34" charset="0"/>
              <a:buChar char="•"/>
            </a:pPr>
            <a:r>
              <a:rPr lang="en-US" sz="1250" b="1" dirty="0" smtClean="0"/>
              <a:t>CSU amount—$166,503 from USG</a:t>
            </a:r>
          </a:p>
          <a:p>
            <a:pPr marL="285750" indent="-285750"/>
            <a:r>
              <a:rPr lang="en-US" sz="1250" b="1" dirty="0" smtClean="0"/>
              <a:t>	                          $159,478 from CSU</a:t>
            </a:r>
          </a:p>
          <a:p>
            <a:pPr marL="285750" indent="-285750"/>
            <a:r>
              <a:rPr lang="en-US" sz="1250" b="1" dirty="0" smtClean="0"/>
              <a:t> 		              Total 1% $325,981 (only funds for State funded positions)</a:t>
            </a:r>
          </a:p>
          <a:p>
            <a:pPr marL="285750" indent="-285750"/>
            <a:r>
              <a:rPr lang="en-US" sz="1250" b="1" dirty="0"/>
              <a:t>	</a:t>
            </a:r>
            <a:r>
              <a:rPr lang="en-US" sz="1250" b="1" dirty="0" smtClean="0"/>
              <a:t>	              </a:t>
            </a:r>
          </a:p>
          <a:p>
            <a:pPr marL="285750" indent="-285750"/>
            <a:r>
              <a:rPr lang="en-US" sz="1250" b="1" dirty="0"/>
              <a:t>	</a:t>
            </a:r>
            <a:r>
              <a:rPr lang="en-US" sz="1250" b="1" dirty="0" smtClean="0"/>
              <a:t>	          </a:t>
            </a:r>
            <a:r>
              <a:rPr lang="en-US" sz="1250" b="1" u="sng" dirty="0" smtClean="0"/>
              <a:t> *Total 1% $42,197 (for Auxiliary and other non-State funded positions)</a:t>
            </a:r>
            <a:r>
              <a:rPr lang="en-US" sz="1250" b="1" dirty="0" smtClean="0"/>
              <a:t>	</a:t>
            </a:r>
          </a:p>
          <a:p>
            <a:pPr marL="285750" indent="-285750"/>
            <a:r>
              <a:rPr lang="en-US" sz="1250" b="1" dirty="0"/>
              <a:t>	</a:t>
            </a:r>
            <a:r>
              <a:rPr lang="en-US" sz="1250" b="1" dirty="0" smtClean="0"/>
              <a:t>		</a:t>
            </a:r>
            <a:r>
              <a:rPr lang="en-US" b="1" dirty="0" smtClean="0"/>
              <a:t>	</a:t>
            </a:r>
            <a:endParaRPr lang="en-US" b="1" dirty="0"/>
          </a:p>
        </p:txBody>
      </p:sp>
    </p:spTree>
    <p:extLst>
      <p:ext uri="{BB962C8B-B14F-4D97-AF65-F5344CB8AC3E}">
        <p14:creationId xmlns:p14="http://schemas.microsoft.com/office/powerpoint/2010/main" val="26517451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Line 2"/>
          <p:cNvSpPr>
            <a:spLocks noChangeShapeType="1"/>
          </p:cNvSpPr>
          <p:nvPr/>
        </p:nvSpPr>
        <p:spPr bwMode="auto">
          <a:xfrm>
            <a:off x="0" y="1295400"/>
            <a:ext cx="8686800" cy="0"/>
          </a:xfrm>
          <a:prstGeom prst="line">
            <a:avLst/>
          </a:prstGeom>
          <a:noFill/>
          <a:ln w="19050">
            <a:solidFill>
              <a:srgbClr val="FF6600"/>
            </a:solidFill>
            <a:round/>
            <a:headEnd/>
            <a:tailEnd/>
          </a:ln>
          <a:effectLst/>
        </p:spPr>
        <p:txBody>
          <a:bodyPr/>
          <a:lstStyle/>
          <a:p>
            <a:pPr eaLnBrk="0" fontAlgn="base" hangingPunct="0">
              <a:spcBef>
                <a:spcPct val="0"/>
              </a:spcBef>
              <a:spcAft>
                <a:spcPct val="0"/>
              </a:spcAft>
            </a:pPr>
            <a:endParaRPr lang="en-US" dirty="0">
              <a:solidFill>
                <a:srgbClr val="000000"/>
              </a:solidFill>
            </a:endParaRPr>
          </a:p>
        </p:txBody>
      </p:sp>
      <p:sp>
        <p:nvSpPr>
          <p:cNvPr id="2" name="Slide Number Placeholder 1"/>
          <p:cNvSpPr>
            <a:spLocks noGrp="1"/>
          </p:cNvSpPr>
          <p:nvPr>
            <p:ph type="sldNum" sz="quarter" idx="12"/>
          </p:nvPr>
        </p:nvSpPr>
        <p:spPr/>
        <p:txBody>
          <a:bodyPr/>
          <a:lstStyle/>
          <a:p>
            <a:fld id="{B3ACB187-37F7-4C51-A504-D64E49A8D6D4}" type="slidenum">
              <a:rPr lang="en-US" smtClean="0">
                <a:solidFill>
                  <a:srgbClr val="000000"/>
                </a:solidFill>
              </a:rPr>
              <a:pPr/>
              <a:t>11</a:t>
            </a:fld>
            <a:endParaRPr lang="en-US" dirty="0">
              <a:solidFill>
                <a:srgbClr val="000000"/>
              </a:solidFill>
            </a:endParaRPr>
          </a:p>
        </p:txBody>
      </p:sp>
      <p:sp>
        <p:nvSpPr>
          <p:cNvPr id="90115" name="Rectangle 3"/>
          <p:cNvSpPr>
            <a:spLocks noGrp="1" noChangeArrowheads="1"/>
          </p:cNvSpPr>
          <p:nvPr>
            <p:ph type="ctrTitle" idx="4294967295"/>
          </p:nvPr>
        </p:nvSpPr>
        <p:spPr>
          <a:xfrm>
            <a:off x="0" y="152400"/>
            <a:ext cx="5029200" cy="990600"/>
          </a:xfrm>
          <a:prstGeom prst="rect">
            <a:avLst/>
          </a:prstGeom>
        </p:spPr>
        <p:txBody>
          <a:bodyPr/>
          <a:lstStyle/>
          <a:p>
            <a:r>
              <a:rPr lang="en-US" sz="2800" dirty="0" smtClean="0"/>
              <a:t>   Open Budget Meeting</a:t>
            </a:r>
            <a:endParaRPr lang="en-US" sz="2800" dirty="0"/>
          </a:p>
        </p:txBody>
      </p:sp>
      <p:sp>
        <p:nvSpPr>
          <p:cNvPr id="90116" name="Rectangle 4"/>
          <p:cNvSpPr>
            <a:spLocks noGrp="1" noChangeArrowheads="1"/>
          </p:cNvSpPr>
          <p:nvPr>
            <p:ph type="subTitle" idx="4294967295"/>
          </p:nvPr>
        </p:nvSpPr>
        <p:spPr>
          <a:xfrm>
            <a:off x="2097088" y="3468688"/>
            <a:ext cx="7046912" cy="1560512"/>
          </a:xfrm>
          <a:prstGeom prst="rect">
            <a:avLst/>
          </a:prstGeom>
        </p:spPr>
        <p:txBody>
          <a:bodyPr/>
          <a:lstStyle/>
          <a:p>
            <a:endParaRPr lang="en-US" dirty="0" smtClean="0"/>
          </a:p>
          <a:p>
            <a:endParaRPr lang="en-US" dirty="0"/>
          </a:p>
        </p:txBody>
      </p:sp>
      <p:graphicFrame>
        <p:nvGraphicFramePr>
          <p:cNvPr id="9" name="Object 8"/>
          <p:cNvGraphicFramePr>
            <a:graphicFrameLocks noChangeAspect="1"/>
          </p:cNvGraphicFramePr>
          <p:nvPr>
            <p:extLst>
              <p:ext uri="{D42A27DB-BD31-4B8C-83A1-F6EECF244321}">
                <p14:modId xmlns:p14="http://schemas.microsoft.com/office/powerpoint/2010/main" val="2278122978"/>
              </p:ext>
            </p:extLst>
          </p:nvPr>
        </p:nvGraphicFramePr>
        <p:xfrm>
          <a:off x="468313" y="1500188"/>
          <a:ext cx="7796212" cy="5651500"/>
        </p:xfrm>
        <a:graphic>
          <a:graphicData uri="http://schemas.openxmlformats.org/presentationml/2006/ole">
            <mc:AlternateContent xmlns:mc="http://schemas.openxmlformats.org/markup-compatibility/2006">
              <mc:Choice xmlns:v="urn:schemas-microsoft-com:vml" Requires="v">
                <p:oleObj spid="_x0000_s6194" name="Document" r:id="rId5" imgW="8227575" imgH="5962333" progId="Word.Document.12">
                  <p:embed/>
                </p:oleObj>
              </mc:Choice>
              <mc:Fallback>
                <p:oleObj name="Document" r:id="rId5" imgW="8227575" imgH="5962333" progId="Word.Document.12">
                  <p:embed/>
                  <p:pic>
                    <p:nvPicPr>
                      <p:cNvPr id="0" name=""/>
                      <p:cNvPicPr>
                        <a:picLocks noChangeAspect="1" noChangeArrowheads="1"/>
                      </p:cNvPicPr>
                      <p:nvPr/>
                    </p:nvPicPr>
                    <p:blipFill>
                      <a:blip r:embed="rId6"/>
                      <a:srcRect/>
                      <a:stretch>
                        <a:fillRect/>
                      </a:stretch>
                    </p:blipFill>
                    <p:spPr bwMode="auto">
                      <a:xfrm>
                        <a:off x="468313" y="1500188"/>
                        <a:ext cx="7796212" cy="5651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6581487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Line 2"/>
          <p:cNvSpPr>
            <a:spLocks noChangeShapeType="1"/>
          </p:cNvSpPr>
          <p:nvPr/>
        </p:nvSpPr>
        <p:spPr bwMode="auto">
          <a:xfrm>
            <a:off x="0" y="1295400"/>
            <a:ext cx="8686800" cy="0"/>
          </a:xfrm>
          <a:prstGeom prst="line">
            <a:avLst/>
          </a:prstGeom>
          <a:noFill/>
          <a:ln w="19050">
            <a:solidFill>
              <a:srgbClr val="FF6600"/>
            </a:solidFill>
            <a:round/>
            <a:headEnd/>
            <a:tailEnd/>
          </a:ln>
          <a:effectLst/>
        </p:spPr>
        <p:txBody>
          <a:bodyPr/>
          <a:lstStyle/>
          <a:p>
            <a:pPr eaLnBrk="0" fontAlgn="base" hangingPunct="0">
              <a:spcBef>
                <a:spcPct val="0"/>
              </a:spcBef>
              <a:spcAft>
                <a:spcPct val="0"/>
              </a:spcAft>
            </a:pPr>
            <a:endParaRPr lang="en-US" dirty="0">
              <a:solidFill>
                <a:srgbClr val="000000"/>
              </a:solidFill>
            </a:endParaRPr>
          </a:p>
        </p:txBody>
      </p:sp>
      <p:sp>
        <p:nvSpPr>
          <p:cNvPr id="2" name="Slide Number Placeholder 1"/>
          <p:cNvSpPr>
            <a:spLocks noGrp="1"/>
          </p:cNvSpPr>
          <p:nvPr>
            <p:ph type="sldNum" sz="quarter" idx="12"/>
          </p:nvPr>
        </p:nvSpPr>
        <p:spPr/>
        <p:txBody>
          <a:bodyPr/>
          <a:lstStyle/>
          <a:p>
            <a:fld id="{B3ACB187-37F7-4C51-A504-D64E49A8D6D4}" type="slidenum">
              <a:rPr lang="en-US" smtClean="0">
                <a:solidFill>
                  <a:srgbClr val="000000"/>
                </a:solidFill>
              </a:rPr>
              <a:pPr/>
              <a:t>12</a:t>
            </a:fld>
            <a:endParaRPr lang="en-US" dirty="0">
              <a:solidFill>
                <a:srgbClr val="000000"/>
              </a:solidFill>
            </a:endParaRPr>
          </a:p>
        </p:txBody>
      </p:sp>
      <p:sp>
        <p:nvSpPr>
          <p:cNvPr id="90115" name="Rectangle 3"/>
          <p:cNvSpPr>
            <a:spLocks noGrp="1" noChangeArrowheads="1"/>
          </p:cNvSpPr>
          <p:nvPr>
            <p:ph type="ctrTitle" idx="4294967295"/>
          </p:nvPr>
        </p:nvSpPr>
        <p:spPr>
          <a:xfrm>
            <a:off x="0" y="152400"/>
            <a:ext cx="5029200" cy="990600"/>
          </a:xfrm>
          <a:prstGeom prst="rect">
            <a:avLst/>
          </a:prstGeom>
        </p:spPr>
        <p:txBody>
          <a:bodyPr/>
          <a:lstStyle/>
          <a:p>
            <a:r>
              <a:rPr lang="en-US" sz="2800" dirty="0" smtClean="0"/>
              <a:t>   Open Budget Meeting</a:t>
            </a:r>
            <a:endParaRPr lang="en-US" sz="2800" dirty="0"/>
          </a:p>
        </p:txBody>
      </p:sp>
      <p:sp>
        <p:nvSpPr>
          <p:cNvPr id="90116" name="Rectangle 4"/>
          <p:cNvSpPr>
            <a:spLocks noGrp="1" noChangeArrowheads="1"/>
          </p:cNvSpPr>
          <p:nvPr>
            <p:ph type="subTitle" idx="4294967295"/>
          </p:nvPr>
        </p:nvSpPr>
        <p:spPr>
          <a:xfrm>
            <a:off x="2097088" y="3468688"/>
            <a:ext cx="7046912" cy="1560512"/>
          </a:xfrm>
          <a:prstGeom prst="rect">
            <a:avLst/>
          </a:prstGeom>
        </p:spPr>
        <p:txBody>
          <a:bodyPr/>
          <a:lstStyle/>
          <a:p>
            <a:endParaRPr lang="en-US" dirty="0" smtClean="0"/>
          </a:p>
          <a:p>
            <a:endParaRPr lang="en-US" dirty="0"/>
          </a:p>
        </p:txBody>
      </p:sp>
      <p:graphicFrame>
        <p:nvGraphicFramePr>
          <p:cNvPr id="9" name="Object 8"/>
          <p:cNvGraphicFramePr>
            <a:graphicFrameLocks noChangeAspect="1"/>
          </p:cNvGraphicFramePr>
          <p:nvPr>
            <p:extLst>
              <p:ext uri="{D42A27DB-BD31-4B8C-83A1-F6EECF244321}">
                <p14:modId xmlns:p14="http://schemas.microsoft.com/office/powerpoint/2010/main" val="3486068138"/>
              </p:ext>
            </p:extLst>
          </p:nvPr>
        </p:nvGraphicFramePr>
        <p:xfrm>
          <a:off x="0" y="1606550"/>
          <a:ext cx="8828088" cy="5943600"/>
        </p:xfrm>
        <a:graphic>
          <a:graphicData uri="http://schemas.openxmlformats.org/presentationml/2006/ole">
            <mc:AlternateContent xmlns:mc="http://schemas.openxmlformats.org/markup-compatibility/2006">
              <mc:Choice xmlns:v="urn:schemas-microsoft-com:vml" Requires="v">
                <p:oleObj spid="_x0000_s7218" name="Document" r:id="rId5" imgW="9975111" imgH="6730941" progId="Word.Document.12">
                  <p:embed/>
                </p:oleObj>
              </mc:Choice>
              <mc:Fallback>
                <p:oleObj name="Document" r:id="rId5" imgW="9975111" imgH="6730941" progId="Word.Document.12">
                  <p:embed/>
                  <p:pic>
                    <p:nvPicPr>
                      <p:cNvPr id="0" name=""/>
                      <p:cNvPicPr>
                        <a:picLocks noChangeAspect="1" noChangeArrowheads="1"/>
                      </p:cNvPicPr>
                      <p:nvPr/>
                    </p:nvPicPr>
                    <p:blipFill>
                      <a:blip r:embed="rId6"/>
                      <a:srcRect/>
                      <a:stretch>
                        <a:fillRect/>
                      </a:stretch>
                    </p:blipFill>
                    <p:spPr bwMode="auto">
                      <a:xfrm>
                        <a:off x="0" y="1606550"/>
                        <a:ext cx="8828088" cy="5943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9383317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a:spLocks noGrp="1"/>
          </p:cNvSpPr>
          <p:nvPr>
            <p:ph idx="1"/>
          </p:nvPr>
        </p:nvSpPr>
        <p:spPr>
          <a:xfrm>
            <a:off x="609600" y="1905000"/>
            <a:ext cx="8001000" cy="4419600"/>
          </a:xfrm>
        </p:spPr>
        <p:txBody>
          <a:bodyPr>
            <a:normAutofit/>
          </a:bodyPr>
          <a:lstStyle/>
          <a:p>
            <a:endParaRPr lang="en-US" sz="2000" dirty="0" smtClean="0">
              <a:latin typeface="Arial" panose="020B0604020202020204" pitchFamily="34" charset="0"/>
              <a:cs typeface="Arial" panose="020B0604020202020204" pitchFamily="34" charset="0"/>
            </a:endParaRPr>
          </a:p>
          <a:p>
            <a:r>
              <a:rPr lang="en-US" sz="2800" dirty="0" smtClean="0">
                <a:latin typeface="Arial" panose="020B0604020202020204" pitchFamily="34" charset="0"/>
                <a:cs typeface="Arial" panose="020B0604020202020204" pitchFamily="34" charset="0"/>
              </a:rPr>
              <a:t>Total of 64 Requests.</a:t>
            </a:r>
          </a:p>
          <a:p>
            <a:pPr marL="0" indent="0">
              <a:buNone/>
            </a:pPr>
            <a:endParaRPr lang="en-US" sz="2800" dirty="0" smtClean="0">
              <a:latin typeface="Arial" panose="020B0604020202020204" pitchFamily="34" charset="0"/>
              <a:cs typeface="Arial" panose="020B0604020202020204" pitchFamily="34" charset="0"/>
            </a:endParaRPr>
          </a:p>
          <a:p>
            <a:pPr lvl="1"/>
            <a:r>
              <a:rPr lang="en-US" sz="2400" dirty="0" smtClean="0">
                <a:latin typeface="Arial" panose="020B0604020202020204" pitchFamily="34" charset="0"/>
                <a:cs typeface="Arial" panose="020B0604020202020204" pitchFamily="34" charset="0"/>
              </a:rPr>
              <a:t>17 One-Time Funding: $2,436,290.</a:t>
            </a:r>
          </a:p>
          <a:p>
            <a:pPr marL="400050" lvl="1" indent="0">
              <a:buNone/>
            </a:pPr>
            <a:endParaRPr lang="en-US" sz="2400" dirty="0" smtClean="0">
              <a:latin typeface="Arial" panose="020B0604020202020204" pitchFamily="34" charset="0"/>
              <a:cs typeface="Arial" panose="020B0604020202020204" pitchFamily="34" charset="0"/>
            </a:endParaRPr>
          </a:p>
          <a:p>
            <a:pPr lvl="1"/>
            <a:r>
              <a:rPr lang="en-US" sz="2400" dirty="0" smtClean="0">
                <a:latin typeface="Arial" panose="020B0604020202020204" pitchFamily="34" charset="0"/>
                <a:cs typeface="Arial" panose="020B0604020202020204" pitchFamily="34" charset="0"/>
              </a:rPr>
              <a:t>47 Permanent Funding: $2,753,826.</a:t>
            </a:r>
          </a:p>
          <a:p>
            <a:pPr marL="0" indent="0">
              <a:buNone/>
            </a:pPr>
            <a:endParaRPr lang="en-US" sz="2800" dirty="0" smtClean="0">
              <a:latin typeface="Arial" panose="020B0604020202020204" pitchFamily="34" charset="0"/>
              <a:cs typeface="Arial" panose="020B0604020202020204" pitchFamily="34" charset="0"/>
            </a:endParaRPr>
          </a:p>
          <a:p>
            <a:endParaRPr lang="en-US" sz="2000" dirty="0" smtClean="0">
              <a:latin typeface="Arial" panose="020B0604020202020204" pitchFamily="34" charset="0"/>
              <a:cs typeface="Arial" panose="020B0604020202020204" pitchFamily="34" charset="0"/>
            </a:endParaRPr>
          </a:p>
          <a:p>
            <a:pPr>
              <a:buNone/>
            </a:pPr>
            <a:r>
              <a:rPr lang="en-US" sz="2000" dirty="0" smtClean="0">
                <a:latin typeface="Arial" panose="020B0604020202020204" pitchFamily="34" charset="0"/>
                <a:cs typeface="Arial" panose="020B0604020202020204" pitchFamily="34" charset="0"/>
              </a:rPr>
              <a:t>                 </a:t>
            </a:r>
            <a:endParaRPr lang="en-US" altLang="en-US" sz="2000" dirty="0" smtClean="0">
              <a:latin typeface="Arial" panose="020B0604020202020204" pitchFamily="34" charset="0"/>
              <a:cs typeface="Arial" panose="020B0604020202020204" pitchFamily="34" charset="0"/>
            </a:endParaRPr>
          </a:p>
          <a:p>
            <a:endParaRPr lang="en-US" sz="2000" dirty="0" smtClean="0">
              <a:latin typeface="Arial" panose="020B0604020202020204" pitchFamily="34" charset="0"/>
              <a:cs typeface="Arial" panose="020B0604020202020204" pitchFamily="34" charset="0"/>
            </a:endParaRPr>
          </a:p>
          <a:p>
            <a:endParaRPr lang="en-US" sz="2000" dirty="0" smtClean="0">
              <a:latin typeface="Arial" panose="020B0604020202020204" pitchFamily="34" charset="0"/>
              <a:cs typeface="Arial" panose="020B0604020202020204" pitchFamily="34" charset="0"/>
            </a:endParaRPr>
          </a:p>
          <a:p>
            <a:endParaRPr lang="en-US" sz="2000" dirty="0" smtClean="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pPr algn="r">
              <a:defRPr/>
            </a:pPr>
            <a:fld id="{95870169-AD81-4CCB-A565-E783BD912983}" type="slidenum">
              <a:rPr lang="en-US" smtClean="0"/>
              <a:pPr algn="r">
                <a:defRPr/>
              </a:pPr>
              <a:t>13</a:t>
            </a:fld>
            <a:endParaRPr lang="en-US" dirty="0"/>
          </a:p>
        </p:txBody>
      </p:sp>
      <p:sp>
        <p:nvSpPr>
          <p:cNvPr id="5" name="Rectangle 2"/>
          <p:cNvSpPr txBox="1">
            <a:spLocks noChangeArrowheads="1"/>
          </p:cNvSpPr>
          <p:nvPr/>
        </p:nvSpPr>
        <p:spPr bwMode="auto">
          <a:xfrm>
            <a:off x="533400" y="838200"/>
            <a:ext cx="8077200" cy="838200"/>
          </a:xfrm>
          <a:prstGeom prst="rect">
            <a:avLst/>
          </a:prstGeom>
          <a:solidFill>
            <a:schemeClr val="accent1">
              <a:lumMod val="75000"/>
            </a:schemeClr>
          </a:solidFill>
          <a:ln>
            <a:solidFill>
              <a:srgbClr val="89A4A7"/>
            </a:solidFill>
          </a:ln>
          <a:extLst/>
        </p:spPr>
        <p:txBody>
          <a:bodyPr vert="horz" wrap="square" lIns="91440" tIns="45720" rIns="91440" bIns="45720" numCol="1" anchor="ctr" anchorCtr="0" compatLnSpc="1">
            <a:prstTxWarp prst="textNoShape">
              <a:avLst/>
            </a:prstTxWarp>
          </a:bodyPr>
          <a:lstStyle/>
          <a:p>
            <a:pPr lvl="0" algn="ctr">
              <a:defRPr/>
            </a:pPr>
            <a:r>
              <a:rPr lang="en-US" sz="3200" b="1" i="1" dirty="0" smtClean="0">
                <a:solidFill>
                  <a:srgbClr val="000000"/>
                </a:solidFill>
                <a:latin typeface="Arial" pitchFamily="34" charset="0"/>
                <a:cs typeface="Arial" pitchFamily="34" charset="0"/>
              </a:rPr>
              <a:t>CSU Internal FY16 Budget Meetings</a:t>
            </a:r>
          </a:p>
        </p:txBody>
      </p:sp>
    </p:spTree>
    <p:extLst>
      <p:ext uri="{BB962C8B-B14F-4D97-AF65-F5344CB8AC3E}">
        <p14:creationId xmlns:p14="http://schemas.microsoft.com/office/powerpoint/2010/main" val="20887796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a:spLocks noGrp="1"/>
          </p:cNvSpPr>
          <p:nvPr>
            <p:ph idx="1"/>
          </p:nvPr>
        </p:nvSpPr>
        <p:spPr>
          <a:xfrm>
            <a:off x="609600" y="1905000"/>
            <a:ext cx="8001000" cy="4419600"/>
          </a:xfrm>
        </p:spPr>
        <p:txBody>
          <a:bodyPr>
            <a:normAutofit/>
          </a:bodyPr>
          <a:lstStyle/>
          <a:p>
            <a:r>
              <a:rPr lang="en-US" altLang="en-US" sz="2400" dirty="0" smtClean="0">
                <a:latin typeface="Arial"/>
                <a:cs typeface="Arial"/>
              </a:rPr>
              <a:t>Legislators have some unanswered issues.</a:t>
            </a:r>
          </a:p>
          <a:p>
            <a:pPr>
              <a:buNone/>
            </a:pPr>
            <a:endParaRPr lang="en-US" altLang="en-US" sz="2400" dirty="0" smtClean="0">
              <a:latin typeface="Arial"/>
              <a:cs typeface="Arial"/>
            </a:endParaRPr>
          </a:p>
          <a:p>
            <a:pPr lvl="1"/>
            <a:r>
              <a:rPr lang="en-US" altLang="en-US" sz="2400" dirty="0" smtClean="0">
                <a:latin typeface="Arial"/>
                <a:cs typeface="Arial"/>
              </a:rPr>
              <a:t>During </a:t>
            </a:r>
            <a:r>
              <a:rPr lang="en-US" altLang="en-US" sz="2400" dirty="0">
                <a:latin typeface="Arial"/>
                <a:cs typeface="Arial"/>
              </a:rPr>
              <a:t>summer they will study and review</a:t>
            </a:r>
            <a:r>
              <a:rPr lang="en-US" altLang="en-US" sz="2400" dirty="0" smtClean="0">
                <a:latin typeface="Arial"/>
                <a:cs typeface="Arial"/>
              </a:rPr>
              <a:t>.</a:t>
            </a:r>
          </a:p>
          <a:p>
            <a:pPr lvl="1"/>
            <a:endParaRPr lang="en-US" altLang="en-US" sz="2400" dirty="0" smtClean="0">
              <a:latin typeface="Arial"/>
              <a:cs typeface="Arial"/>
            </a:endParaRPr>
          </a:p>
          <a:p>
            <a:r>
              <a:rPr lang="en-US" altLang="en-US" sz="2400" dirty="0" smtClean="0">
                <a:latin typeface="Arial"/>
                <a:cs typeface="Arial"/>
              </a:rPr>
              <a:t>Some institutions also expressed concerns about funding levels.</a:t>
            </a:r>
          </a:p>
          <a:p>
            <a:r>
              <a:rPr lang="en-US" altLang="en-US" sz="2400" dirty="0" smtClean="0">
                <a:latin typeface="Arial"/>
                <a:cs typeface="Arial"/>
              </a:rPr>
              <a:t>Anticipate start in FY17</a:t>
            </a:r>
            <a:r>
              <a:rPr lang="en-US" altLang="en-US" dirty="0" smtClean="0">
                <a:latin typeface="Arial"/>
                <a:cs typeface="Arial"/>
              </a:rPr>
              <a:t>. </a:t>
            </a:r>
          </a:p>
          <a:p>
            <a:endParaRPr lang="en-US" altLang="en-US" dirty="0" smtClean="0">
              <a:latin typeface="Arial"/>
              <a:cs typeface="Arial"/>
            </a:endParaRPr>
          </a:p>
          <a:p>
            <a:pPr lvl="1"/>
            <a:endParaRPr lang="en-US" altLang="en-US" dirty="0">
              <a:latin typeface="Bookman Old Style"/>
            </a:endParaRPr>
          </a:p>
        </p:txBody>
      </p:sp>
      <p:sp>
        <p:nvSpPr>
          <p:cNvPr id="4" name="Slide Number Placeholder 3"/>
          <p:cNvSpPr>
            <a:spLocks noGrp="1"/>
          </p:cNvSpPr>
          <p:nvPr>
            <p:ph type="sldNum" sz="quarter" idx="12"/>
          </p:nvPr>
        </p:nvSpPr>
        <p:spPr/>
        <p:txBody>
          <a:bodyPr/>
          <a:lstStyle/>
          <a:p>
            <a:pPr algn="r">
              <a:defRPr/>
            </a:pPr>
            <a:fld id="{95870169-AD81-4CCB-A565-E783BD912983}" type="slidenum">
              <a:rPr lang="en-US" smtClean="0"/>
              <a:pPr algn="r">
                <a:defRPr/>
              </a:pPr>
              <a:t>14</a:t>
            </a:fld>
            <a:endParaRPr lang="en-US" dirty="0"/>
          </a:p>
        </p:txBody>
      </p:sp>
      <p:sp>
        <p:nvSpPr>
          <p:cNvPr id="5" name="Rectangle 2"/>
          <p:cNvSpPr txBox="1">
            <a:spLocks noChangeArrowheads="1"/>
          </p:cNvSpPr>
          <p:nvPr/>
        </p:nvSpPr>
        <p:spPr bwMode="auto">
          <a:xfrm>
            <a:off x="1981200" y="762000"/>
            <a:ext cx="4991100" cy="914400"/>
          </a:xfrm>
          <a:prstGeom prst="rect">
            <a:avLst/>
          </a:prstGeom>
          <a:solidFill>
            <a:schemeClr val="accent1">
              <a:lumMod val="75000"/>
            </a:schemeClr>
          </a:solidFill>
          <a:ln>
            <a:solidFill>
              <a:srgbClr val="89A4A7"/>
            </a:solidFill>
          </a:ln>
          <a:extLst/>
        </p:spPr>
        <p:txBody>
          <a:bodyPr vert="horz" wrap="square" lIns="91440" tIns="45720" rIns="91440" bIns="45720" numCol="1" anchor="ctr" anchorCtr="0" compatLnSpc="1">
            <a:prstTxWarp prst="textNoShape">
              <a:avLst/>
            </a:prstTxWarp>
          </a:bodyPr>
          <a:lstStyle/>
          <a:p>
            <a:pPr lvl="0" algn="ctr">
              <a:defRPr/>
            </a:pPr>
            <a:r>
              <a:rPr lang="en-US" sz="3200" b="1" i="1" dirty="0" smtClean="0">
                <a:solidFill>
                  <a:srgbClr val="000000"/>
                </a:solidFill>
                <a:latin typeface="Arial" pitchFamily="34" charset="0"/>
                <a:cs typeface="Arial" pitchFamily="34" charset="0"/>
              </a:rPr>
              <a:t>Performance Funding</a:t>
            </a:r>
          </a:p>
        </p:txBody>
      </p:sp>
    </p:spTree>
    <p:extLst>
      <p:ext uri="{BB962C8B-B14F-4D97-AF65-F5344CB8AC3E}">
        <p14:creationId xmlns:p14="http://schemas.microsoft.com/office/powerpoint/2010/main" val="3133764050"/>
      </p:ext>
    </p:extLst>
  </p:cSld>
  <p:clrMapOvr>
    <a:masterClrMapping/>
  </p:clrMapOvr>
  <p:transition spd="med"/>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6172200" cy="731838"/>
          </a:xfrm>
          <a:solidFill>
            <a:schemeClr val="accent1">
              <a:lumMod val="75000"/>
            </a:schemeClr>
          </a:solidFill>
        </p:spPr>
        <p:txBody>
          <a:bodyPr>
            <a:normAutofit/>
          </a:bodyPr>
          <a:lstStyle/>
          <a:p>
            <a:r>
              <a:rPr lang="en-US" sz="3200" b="1" i="1" dirty="0" smtClean="0">
                <a:solidFill>
                  <a:srgbClr val="000000"/>
                </a:solidFill>
                <a:latin typeface="Arial"/>
              </a:rPr>
              <a:t>Mandatory Fees</a:t>
            </a:r>
            <a:endParaRPr lang="en-US" sz="3200" i="1" dirty="0">
              <a:solidFill>
                <a:srgbClr val="000000"/>
              </a:solidFill>
            </a:endParaRPr>
          </a:p>
        </p:txBody>
      </p:sp>
      <p:sp>
        <p:nvSpPr>
          <p:cNvPr id="3" name="Content Placeholder 2"/>
          <p:cNvSpPr>
            <a:spLocks noGrp="1"/>
          </p:cNvSpPr>
          <p:nvPr>
            <p:ph idx="1"/>
          </p:nvPr>
        </p:nvSpPr>
        <p:spPr/>
        <p:txBody>
          <a:bodyPr>
            <a:normAutofit fontScale="62500" lnSpcReduction="20000"/>
          </a:bodyPr>
          <a:lstStyle/>
          <a:p>
            <a:pPr algn="ctr">
              <a:buNone/>
            </a:pPr>
            <a:r>
              <a:rPr lang="en-US" b="1" u="sng" dirty="0" smtClean="0">
                <a:solidFill>
                  <a:srgbClr val="000000"/>
                </a:solidFill>
                <a:latin typeface="Arial"/>
                <a:cs typeface="Arial"/>
              </a:rPr>
              <a:t>Proposed </a:t>
            </a:r>
            <a:r>
              <a:rPr lang="en-US" b="1" u="sng" dirty="0">
                <a:solidFill>
                  <a:srgbClr val="000000"/>
                </a:solidFill>
                <a:latin typeface="Arial"/>
                <a:cs typeface="Arial"/>
              </a:rPr>
              <a:t>Revision to</a:t>
            </a:r>
            <a:r>
              <a:rPr lang="en-US" b="1" u="sng" dirty="0" smtClean="0">
                <a:solidFill>
                  <a:srgbClr val="000000"/>
                </a:solidFill>
                <a:latin typeface="Arial"/>
                <a:cs typeface="Arial"/>
              </a:rPr>
              <a:t> the Mandatory Fee Sections</a:t>
            </a:r>
          </a:p>
          <a:p>
            <a:pPr algn="ctr">
              <a:buNone/>
            </a:pPr>
            <a:endParaRPr lang="en-US" b="1" u="sng" dirty="0" smtClean="0">
              <a:solidFill>
                <a:srgbClr val="000000"/>
              </a:solidFill>
              <a:latin typeface="Arial"/>
              <a:cs typeface="Arial"/>
            </a:endParaRPr>
          </a:p>
          <a:p>
            <a:pPr lvl="1">
              <a:buNone/>
            </a:pPr>
            <a:r>
              <a:rPr lang="en-US" dirty="0" smtClean="0">
                <a:latin typeface="Arial"/>
                <a:cs typeface="Arial"/>
              </a:rPr>
              <a:t>7.3.2.1 </a:t>
            </a:r>
            <a:r>
              <a:rPr lang="en-US" dirty="0">
                <a:latin typeface="Arial"/>
                <a:cs typeface="Arial"/>
              </a:rPr>
              <a:t>Mandatory Student Fees; 7.3.2.2 Elective Fees and Special Charges; 7.3.4.2 Waiver of Mandatory </a:t>
            </a:r>
            <a:r>
              <a:rPr lang="en-US" dirty="0" smtClean="0">
                <a:latin typeface="Arial"/>
                <a:cs typeface="Arial"/>
              </a:rPr>
              <a:t>Fees</a:t>
            </a:r>
          </a:p>
          <a:p>
            <a:pPr lvl="1">
              <a:buNone/>
            </a:pPr>
            <a:endParaRPr lang="en-US" dirty="0" smtClean="0">
              <a:latin typeface="Arial"/>
              <a:cs typeface="Arial"/>
            </a:endParaRPr>
          </a:p>
          <a:p>
            <a:pPr marL="517525" indent="-517525">
              <a:buAutoNum type="alphaUcPeriod"/>
            </a:pPr>
            <a:r>
              <a:rPr lang="en-US" dirty="0" smtClean="0">
                <a:latin typeface="Arial"/>
                <a:cs typeface="Arial"/>
              </a:rPr>
              <a:t>Fees assessed to “all undergraduate” and “all full-time undergraduate” students will be considered mandatory. </a:t>
            </a:r>
          </a:p>
          <a:p>
            <a:pPr marL="517525" indent="-517525">
              <a:buNone/>
            </a:pPr>
            <a:endParaRPr lang="en-US" dirty="0" smtClean="0">
              <a:latin typeface="Arial"/>
              <a:cs typeface="Arial"/>
            </a:endParaRPr>
          </a:p>
          <a:p>
            <a:pPr marL="517525" indent="-517525">
              <a:buNone/>
            </a:pPr>
            <a:r>
              <a:rPr lang="en-US" dirty="0" smtClean="0">
                <a:latin typeface="Arial"/>
                <a:cs typeface="Arial"/>
              </a:rPr>
              <a:t>B. 	Requires institutions to seek student input and Board approval for any fee that is assessed to all students within one or more grade levels (e.g., all freshman or all lowerclassmen). </a:t>
            </a:r>
          </a:p>
          <a:p>
            <a:pPr marL="517525" indent="-517525">
              <a:buNone/>
            </a:pPr>
            <a:endParaRPr lang="en-US" dirty="0" smtClean="0">
              <a:latin typeface="Arial"/>
              <a:cs typeface="Arial"/>
            </a:endParaRPr>
          </a:p>
          <a:p>
            <a:pPr marL="517525" indent="-517525">
              <a:buNone/>
            </a:pPr>
            <a:r>
              <a:rPr lang="en-US" dirty="0" smtClean="0">
                <a:latin typeface="Arial"/>
                <a:cs typeface="Arial"/>
              </a:rPr>
              <a:t>C. 	Mandatory food service fees not associated with housing are explicitly listed as an example of a mandatory fee along with athletic fees, technology fees, etc. in an effort to clarify issues related to mandatory fees and dining plans.</a:t>
            </a:r>
            <a:endParaRPr lang="en-US" dirty="0">
              <a:latin typeface="Arial"/>
              <a:cs typeface="Arial"/>
            </a:endParaRPr>
          </a:p>
        </p:txBody>
      </p:sp>
      <p:sp>
        <p:nvSpPr>
          <p:cNvPr id="4" name="Slide Number Placeholder 3"/>
          <p:cNvSpPr>
            <a:spLocks noGrp="1"/>
          </p:cNvSpPr>
          <p:nvPr>
            <p:ph type="sldNum" sz="quarter" idx="12"/>
          </p:nvPr>
        </p:nvSpPr>
        <p:spPr/>
        <p:txBody>
          <a:bodyPr/>
          <a:lstStyle/>
          <a:p>
            <a:pPr algn="r"/>
            <a:fld id="{1A4AA153-FC2A-4E51-833B-68D6B118CEB9}" type="slidenum">
              <a:rPr lang="en-US" smtClean="0"/>
              <a:pPr algn="r"/>
              <a:t>15</a:t>
            </a:fld>
            <a:endParaRPr lang="en-US" dirty="0"/>
          </a:p>
        </p:txBody>
      </p:sp>
    </p:spTree>
    <p:extLst>
      <p:ext uri="{BB962C8B-B14F-4D97-AF65-F5344CB8AC3E}">
        <p14:creationId xmlns:p14="http://schemas.microsoft.com/office/powerpoint/2010/main" val="3050211452"/>
      </p:ext>
    </p:extLst>
  </p:cSld>
  <p:clrMapOvr>
    <a:masterClrMapping/>
  </p:clrMapOvr>
  <p:transition spd="med"/>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685800"/>
            <a:ext cx="5410200" cy="715962"/>
          </a:xfrm>
          <a:solidFill>
            <a:schemeClr val="accent1">
              <a:lumMod val="75000"/>
            </a:schemeClr>
          </a:solidFill>
        </p:spPr>
        <p:txBody>
          <a:bodyPr>
            <a:normAutofit fontScale="90000"/>
          </a:bodyPr>
          <a:lstStyle/>
          <a:p>
            <a:r>
              <a:rPr lang="en-US" sz="3200" b="1" i="1" dirty="0" smtClean="0">
                <a:solidFill>
                  <a:srgbClr val="000000"/>
                </a:solidFill>
                <a:latin typeface="Arial"/>
                <a:cs typeface="Arial"/>
              </a:rPr>
              <a:t>PeopleSoft Upgrade</a:t>
            </a:r>
            <a:r>
              <a:rPr lang="en-US" sz="3200" dirty="0" smtClean="0">
                <a:solidFill>
                  <a:schemeClr val="bg1"/>
                </a:solidFill>
                <a:latin typeface="Arial" panose="020B0604020202020204" pitchFamily="34" charset="0"/>
                <a:cs typeface="Arial" panose="020B0604020202020204" pitchFamily="34" charset="0"/>
              </a:rPr>
              <a:t/>
            </a:r>
            <a:br>
              <a:rPr lang="en-US" sz="3200" dirty="0" smtClean="0">
                <a:solidFill>
                  <a:schemeClr val="bg1"/>
                </a:solidFill>
                <a:latin typeface="Arial" panose="020B0604020202020204" pitchFamily="34" charset="0"/>
                <a:cs typeface="Arial" panose="020B0604020202020204" pitchFamily="34" charset="0"/>
              </a:rPr>
            </a:br>
            <a:endParaRPr lang="en-US" sz="3200" dirty="0">
              <a:solidFill>
                <a:schemeClr val="bg1"/>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r>
              <a:rPr lang="en-US" sz="2400" dirty="0" smtClean="0">
                <a:solidFill>
                  <a:srgbClr val="000000"/>
                </a:solidFill>
                <a:latin typeface="Arial"/>
                <a:cs typeface="Arial"/>
              </a:rPr>
              <a:t>Our current PeopleSoft Version 8.9 was upgraded to 9.2 </a:t>
            </a:r>
          </a:p>
          <a:p>
            <a:pPr lvl="1"/>
            <a:r>
              <a:rPr lang="en-US" sz="2400" dirty="0" smtClean="0">
                <a:solidFill>
                  <a:srgbClr val="000000"/>
                </a:solidFill>
                <a:latin typeface="Arial"/>
                <a:cs typeface="Arial"/>
              </a:rPr>
              <a:t>Reduce Modifications</a:t>
            </a:r>
          </a:p>
          <a:p>
            <a:pPr lvl="1"/>
            <a:r>
              <a:rPr lang="en-US" sz="2400" dirty="0" smtClean="0">
                <a:solidFill>
                  <a:srgbClr val="000000"/>
                </a:solidFill>
                <a:latin typeface="Arial"/>
                <a:cs typeface="Arial"/>
              </a:rPr>
              <a:t>Reduce Complexity</a:t>
            </a:r>
          </a:p>
          <a:p>
            <a:pPr lvl="1"/>
            <a:r>
              <a:rPr lang="en-US" sz="2400" dirty="0" smtClean="0">
                <a:solidFill>
                  <a:srgbClr val="000000"/>
                </a:solidFill>
                <a:latin typeface="Arial"/>
                <a:cs typeface="Arial"/>
              </a:rPr>
              <a:t>Increase Standardization</a:t>
            </a:r>
          </a:p>
          <a:p>
            <a:pPr lvl="1"/>
            <a:r>
              <a:rPr lang="en-US" sz="2400" dirty="0" smtClean="0">
                <a:solidFill>
                  <a:srgbClr val="000000"/>
                </a:solidFill>
                <a:latin typeface="Arial"/>
                <a:cs typeface="Arial"/>
              </a:rPr>
              <a:t>Improve Expense module functionality  </a:t>
            </a:r>
          </a:p>
          <a:p>
            <a:pPr lvl="1"/>
            <a:r>
              <a:rPr lang="en-US" sz="2400" dirty="0" smtClean="0">
                <a:solidFill>
                  <a:srgbClr val="000000"/>
                </a:solidFill>
                <a:latin typeface="Arial"/>
                <a:cs typeface="Arial"/>
              </a:rPr>
              <a:t>Increase automation of current manual processes</a:t>
            </a:r>
          </a:p>
          <a:p>
            <a:r>
              <a:rPr lang="en-US" sz="2400" dirty="0" smtClean="0">
                <a:solidFill>
                  <a:srgbClr val="000000"/>
                </a:solidFill>
                <a:latin typeface="Arial"/>
                <a:cs typeface="Arial"/>
              </a:rPr>
              <a:t>User Acceptance Test (UAT) occurred in February 2015</a:t>
            </a:r>
          </a:p>
          <a:p>
            <a:r>
              <a:rPr lang="en-US" sz="2400" dirty="0" smtClean="0">
                <a:solidFill>
                  <a:srgbClr val="000000"/>
                </a:solidFill>
                <a:latin typeface="Arial"/>
                <a:cs typeface="Arial"/>
              </a:rPr>
              <a:t>Campus Training  scheduled for April 29, 2015</a:t>
            </a:r>
            <a:endParaRPr lang="en-US" sz="1600" dirty="0" smtClean="0">
              <a:solidFill>
                <a:srgbClr val="000000"/>
              </a:solidFill>
              <a:latin typeface="Arial"/>
              <a:cs typeface="Arial"/>
            </a:endParaRPr>
          </a:p>
          <a:p>
            <a:pPr>
              <a:buNone/>
            </a:pPr>
            <a:endParaRPr lang="en-US" sz="2400" dirty="0">
              <a:solidFill>
                <a:srgbClr val="000000"/>
              </a:solidFill>
              <a:latin typeface="Bookman Old Style" panose="02050604050505020204" pitchFamily="18" charset="0"/>
            </a:endParaRPr>
          </a:p>
        </p:txBody>
      </p:sp>
      <p:sp>
        <p:nvSpPr>
          <p:cNvPr id="4" name="Slide Number Placeholder 3"/>
          <p:cNvSpPr>
            <a:spLocks noGrp="1"/>
          </p:cNvSpPr>
          <p:nvPr>
            <p:ph type="sldNum" sz="quarter" idx="12"/>
          </p:nvPr>
        </p:nvSpPr>
        <p:spPr/>
        <p:txBody>
          <a:bodyPr/>
          <a:lstStyle/>
          <a:p>
            <a:pPr algn="r"/>
            <a:fld id="{1A4AA153-FC2A-4E51-833B-68D6B118CEB9}" type="slidenum">
              <a:rPr lang="en-US" smtClean="0"/>
              <a:pPr algn="r"/>
              <a:t>16</a:t>
            </a:fld>
            <a:endParaRPr lang="en-US" dirty="0"/>
          </a:p>
        </p:txBody>
      </p:sp>
    </p:spTree>
    <p:extLst>
      <p:ext uri="{BB962C8B-B14F-4D97-AF65-F5344CB8AC3E}">
        <p14:creationId xmlns:p14="http://schemas.microsoft.com/office/powerpoint/2010/main" val="572757959"/>
      </p:ext>
    </p:extLst>
  </p:cSld>
  <p:clrMapOvr>
    <a:masterClrMapping/>
  </p:clrMapOvr>
  <p:transition spd="med"/>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057400"/>
            <a:ext cx="8229600" cy="2590800"/>
          </a:xfrm>
        </p:spPr>
        <p:txBody>
          <a:bodyPr/>
          <a:lstStyle/>
          <a:p>
            <a:r>
              <a:rPr lang="en-US" i="1" dirty="0" smtClean="0">
                <a:latin typeface="Arial"/>
                <a:cs typeface="Arial"/>
              </a:rPr>
              <a:t/>
            </a:r>
            <a:br>
              <a:rPr lang="en-US" i="1" dirty="0" smtClean="0">
                <a:latin typeface="Arial"/>
                <a:cs typeface="Arial"/>
              </a:rPr>
            </a:br>
            <a:r>
              <a:rPr lang="en-US" b="1" i="1" dirty="0" smtClean="0">
                <a:latin typeface="Arial"/>
                <a:cs typeface="Arial"/>
              </a:rPr>
              <a:t>Discussion and Questions</a:t>
            </a:r>
            <a:endParaRPr lang="en-US" b="1" i="1" dirty="0">
              <a:latin typeface="Arial"/>
              <a:cs typeface="Arial"/>
            </a:endParaRPr>
          </a:p>
        </p:txBody>
      </p:sp>
      <p:sp>
        <p:nvSpPr>
          <p:cNvPr id="4" name="Content Placeholder 3"/>
          <p:cNvSpPr>
            <a:spLocks noGrp="1"/>
          </p:cNvSpPr>
          <p:nvPr>
            <p:ph idx="1"/>
          </p:nvPr>
        </p:nvSpPr>
        <p:spPr>
          <a:xfrm>
            <a:off x="457200" y="4267200"/>
            <a:ext cx="8229600" cy="1858963"/>
          </a:xfrm>
        </p:spPr>
        <p:txBody>
          <a:bodyPr/>
          <a:lstStyle/>
          <a:p>
            <a:pPr marL="0" indent="0">
              <a:buNone/>
            </a:pPr>
            <a:r>
              <a:rPr lang="en-US" dirty="0" smtClean="0"/>
              <a:t>                                          </a:t>
            </a:r>
            <a:endParaRPr lang="en-US" dirty="0"/>
          </a:p>
        </p:txBody>
      </p:sp>
      <p:sp>
        <p:nvSpPr>
          <p:cNvPr id="2" name="Slide Number Placeholder 1"/>
          <p:cNvSpPr>
            <a:spLocks noGrp="1"/>
          </p:cNvSpPr>
          <p:nvPr>
            <p:ph type="sldNum" sz="quarter" idx="12"/>
          </p:nvPr>
        </p:nvSpPr>
        <p:spPr/>
        <p:txBody>
          <a:bodyPr/>
          <a:lstStyle/>
          <a:p>
            <a:pPr algn="r"/>
            <a:fld id="{1A4AA153-FC2A-4E51-833B-68D6B118CEB9}" type="slidenum">
              <a:rPr lang="en-US" smtClean="0"/>
              <a:pPr algn="r"/>
              <a:t>17</a:t>
            </a:fld>
            <a:endParaRPr lang="en-US" dirty="0"/>
          </a:p>
        </p:txBody>
      </p:sp>
    </p:spTree>
    <p:extLst>
      <p:ext uri="{BB962C8B-B14F-4D97-AF65-F5344CB8AC3E}">
        <p14:creationId xmlns:p14="http://schemas.microsoft.com/office/powerpoint/2010/main" val="7157319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a:spLocks noGrp="1"/>
          </p:cNvSpPr>
          <p:nvPr>
            <p:ph idx="1"/>
          </p:nvPr>
        </p:nvSpPr>
        <p:spPr>
          <a:xfrm>
            <a:off x="609600" y="1905000"/>
            <a:ext cx="8001000" cy="4419600"/>
          </a:xfrm>
        </p:spPr>
        <p:txBody>
          <a:bodyPr>
            <a:normAutofit/>
          </a:bodyPr>
          <a:lstStyle/>
          <a:p>
            <a:endParaRPr lang="en-US" sz="2000" dirty="0" smtClean="0">
              <a:latin typeface="Bookman Old Style"/>
            </a:endParaRPr>
          </a:p>
          <a:p>
            <a:pPr>
              <a:buNone/>
            </a:pPr>
            <a:endParaRPr lang="en-US" sz="2800" dirty="0" smtClean="0"/>
          </a:p>
          <a:p>
            <a:endParaRPr lang="en-US" sz="2000" dirty="0" smtClean="0">
              <a:latin typeface="Bookman Old Style"/>
            </a:endParaRPr>
          </a:p>
          <a:p>
            <a:pPr>
              <a:buNone/>
            </a:pPr>
            <a:r>
              <a:rPr lang="en-US" sz="2000" dirty="0" smtClean="0">
                <a:latin typeface="Bookman Old Style"/>
              </a:rPr>
              <a:t>                 </a:t>
            </a:r>
            <a:endParaRPr lang="en-US" altLang="en-US" sz="2000" dirty="0" smtClean="0"/>
          </a:p>
          <a:p>
            <a:endParaRPr lang="en-US" sz="2000" dirty="0" smtClean="0">
              <a:latin typeface="Bookman Old Style"/>
            </a:endParaRPr>
          </a:p>
          <a:p>
            <a:endParaRPr lang="en-US" sz="2000" dirty="0" smtClean="0"/>
          </a:p>
          <a:p>
            <a:endParaRPr lang="en-US" sz="2000" dirty="0" smtClean="0"/>
          </a:p>
        </p:txBody>
      </p:sp>
      <p:sp>
        <p:nvSpPr>
          <p:cNvPr id="4" name="Slide Number Placeholder 3"/>
          <p:cNvSpPr>
            <a:spLocks noGrp="1"/>
          </p:cNvSpPr>
          <p:nvPr>
            <p:ph type="sldNum" sz="quarter" idx="12"/>
          </p:nvPr>
        </p:nvSpPr>
        <p:spPr/>
        <p:txBody>
          <a:bodyPr/>
          <a:lstStyle/>
          <a:p>
            <a:pPr algn="r">
              <a:defRPr/>
            </a:pPr>
            <a:fld id="{95870169-AD81-4CCB-A565-E783BD912983}" type="slidenum">
              <a:rPr lang="en-US" smtClean="0"/>
              <a:pPr algn="r">
                <a:defRPr/>
              </a:pPr>
              <a:t>2</a:t>
            </a:fld>
            <a:endParaRPr lang="en-US" dirty="0"/>
          </a:p>
        </p:txBody>
      </p:sp>
      <p:sp>
        <p:nvSpPr>
          <p:cNvPr id="5" name="Rectangle 2"/>
          <p:cNvSpPr txBox="1">
            <a:spLocks noChangeArrowheads="1"/>
          </p:cNvSpPr>
          <p:nvPr/>
        </p:nvSpPr>
        <p:spPr bwMode="auto">
          <a:xfrm>
            <a:off x="1295399" y="685800"/>
            <a:ext cx="6629401" cy="838200"/>
          </a:xfrm>
          <a:prstGeom prst="rect">
            <a:avLst/>
          </a:prstGeom>
          <a:solidFill>
            <a:schemeClr val="accent1">
              <a:lumMod val="75000"/>
            </a:schemeClr>
          </a:solidFill>
          <a:ln>
            <a:solidFill>
              <a:srgbClr val="89A4A7"/>
            </a:solidFill>
          </a:ln>
          <a:extLst/>
        </p:spPr>
        <p:txBody>
          <a:bodyPr vert="horz" wrap="square" lIns="91440" tIns="45720" rIns="91440" bIns="45720" numCol="1" anchor="ctr" anchorCtr="0" compatLnSpc="1">
            <a:prstTxWarp prst="textNoShape">
              <a:avLst/>
            </a:prstTxWarp>
          </a:bodyPr>
          <a:lstStyle/>
          <a:p>
            <a:pPr lvl="0" algn="ctr">
              <a:defRPr/>
            </a:pPr>
            <a:r>
              <a:rPr lang="en-US" sz="3200" b="1" i="1" dirty="0" smtClean="0">
                <a:latin typeface="Arial Bold"/>
                <a:cs typeface="Arial Bold"/>
              </a:rPr>
              <a:t>Budget </a:t>
            </a:r>
            <a:r>
              <a:rPr lang="en-US" sz="3200" b="1" i="1" dirty="0" smtClean="0">
                <a:solidFill>
                  <a:srgbClr val="000000"/>
                </a:solidFill>
                <a:latin typeface="Arial Bold"/>
                <a:cs typeface="Arial Bold"/>
              </a:rPr>
              <a:t>Calendar </a:t>
            </a:r>
            <a:r>
              <a:rPr lang="en-US" sz="3200" b="1" i="1" dirty="0" smtClean="0">
                <a:latin typeface="Arial Bold"/>
                <a:cs typeface="Arial Bold"/>
              </a:rPr>
              <a:t>&amp; Timeline</a:t>
            </a:r>
            <a:endParaRPr lang="en-US" sz="3200" b="1" i="1" dirty="0" smtClean="0">
              <a:solidFill>
                <a:srgbClr val="000000"/>
              </a:solidFill>
              <a:latin typeface="Arial Bold"/>
              <a:cs typeface="Arial Bold"/>
            </a:endParaRPr>
          </a:p>
        </p:txBody>
      </p:sp>
      <p:graphicFrame>
        <p:nvGraphicFramePr>
          <p:cNvPr id="8" name="Content Placeholder 3"/>
          <p:cNvGraphicFramePr>
            <a:graphicFrameLocks/>
          </p:cNvGraphicFramePr>
          <p:nvPr>
            <p:extLst>
              <p:ext uri="{D42A27DB-BD31-4B8C-83A1-F6EECF244321}">
                <p14:modId xmlns:p14="http://schemas.microsoft.com/office/powerpoint/2010/main" val="4124116172"/>
              </p:ext>
            </p:extLst>
          </p:nvPr>
        </p:nvGraphicFramePr>
        <p:xfrm>
          <a:off x="457200" y="1600200"/>
          <a:ext cx="8229600" cy="4419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0887796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Line 2"/>
          <p:cNvSpPr>
            <a:spLocks noChangeShapeType="1"/>
          </p:cNvSpPr>
          <p:nvPr/>
        </p:nvSpPr>
        <p:spPr bwMode="auto">
          <a:xfrm>
            <a:off x="0" y="1066800"/>
            <a:ext cx="8686800" cy="0"/>
          </a:xfrm>
          <a:prstGeom prst="line">
            <a:avLst/>
          </a:prstGeom>
          <a:noFill/>
          <a:ln w="19050">
            <a:solidFill>
              <a:srgbClr val="FF6600"/>
            </a:solidFill>
            <a:round/>
            <a:headEnd/>
            <a:tailEnd/>
          </a:ln>
          <a:effectLst/>
        </p:spPr>
        <p:txBody>
          <a:bodyPr/>
          <a:lstStyle/>
          <a:p>
            <a:pPr eaLnBrk="0" fontAlgn="base" hangingPunct="0">
              <a:spcBef>
                <a:spcPct val="0"/>
              </a:spcBef>
              <a:spcAft>
                <a:spcPct val="0"/>
              </a:spcAft>
            </a:pPr>
            <a:endParaRPr lang="en-US" dirty="0">
              <a:solidFill>
                <a:srgbClr val="000000"/>
              </a:solidFill>
              <a:latin typeface="Arial" panose="020B0604020202020204" pitchFamily="34" charset="0"/>
              <a:cs typeface="Arial" panose="020B0604020202020204" pitchFamily="34" charset="0"/>
            </a:endParaRPr>
          </a:p>
        </p:txBody>
      </p:sp>
      <p:sp>
        <p:nvSpPr>
          <p:cNvPr id="2" name="Slide Number Placeholder 1"/>
          <p:cNvSpPr>
            <a:spLocks noGrp="1"/>
          </p:cNvSpPr>
          <p:nvPr>
            <p:ph type="sldNum" sz="quarter" idx="12"/>
          </p:nvPr>
        </p:nvSpPr>
        <p:spPr/>
        <p:txBody>
          <a:bodyPr/>
          <a:lstStyle/>
          <a:p>
            <a:pPr algn="r"/>
            <a:fld id="{B3ACB187-37F7-4C51-A504-D64E49A8D6D4}" type="slidenum">
              <a:rPr lang="en-US" smtClean="0">
                <a:solidFill>
                  <a:srgbClr val="000000"/>
                </a:solidFill>
                <a:latin typeface="Arial" panose="020B0604020202020204" pitchFamily="34" charset="0"/>
                <a:cs typeface="Arial" panose="020B0604020202020204" pitchFamily="34" charset="0"/>
              </a:rPr>
              <a:pPr algn="r"/>
              <a:t>3</a:t>
            </a:fld>
            <a:endParaRPr lang="en-US" dirty="0">
              <a:solidFill>
                <a:srgbClr val="000000"/>
              </a:solidFill>
              <a:latin typeface="Arial" panose="020B0604020202020204" pitchFamily="34" charset="0"/>
              <a:cs typeface="Arial" panose="020B0604020202020204" pitchFamily="34" charset="0"/>
            </a:endParaRPr>
          </a:p>
        </p:txBody>
      </p:sp>
      <p:sp>
        <p:nvSpPr>
          <p:cNvPr id="90115" name="Rectangle 3"/>
          <p:cNvSpPr>
            <a:spLocks noGrp="1" noChangeArrowheads="1"/>
          </p:cNvSpPr>
          <p:nvPr>
            <p:ph type="ctrTitle" idx="4294967295"/>
          </p:nvPr>
        </p:nvSpPr>
        <p:spPr>
          <a:xfrm>
            <a:off x="0" y="457200"/>
            <a:ext cx="5562600" cy="457200"/>
          </a:xfrm>
          <a:prstGeom prst="rect">
            <a:avLst/>
          </a:prstGeom>
        </p:spPr>
        <p:txBody>
          <a:bodyPr>
            <a:normAutofit fontScale="90000"/>
          </a:bodyPr>
          <a:lstStyle/>
          <a:p>
            <a:r>
              <a:rPr lang="en-US" sz="2800" dirty="0" smtClean="0">
                <a:latin typeface="Arial" panose="020B0604020202020204" pitchFamily="34" charset="0"/>
                <a:cs typeface="Arial" panose="020B0604020202020204" pitchFamily="34" charset="0"/>
              </a:rPr>
              <a:t>   </a:t>
            </a:r>
            <a:br>
              <a:rPr lang="en-US" sz="2800" dirty="0" smtClean="0">
                <a:latin typeface="Arial" panose="020B0604020202020204" pitchFamily="34" charset="0"/>
                <a:cs typeface="Arial" panose="020B0604020202020204" pitchFamily="34" charset="0"/>
              </a:rPr>
            </a:br>
            <a:r>
              <a:rPr lang="en-US" sz="2800" dirty="0">
                <a:latin typeface="Arial" panose="020B0604020202020204" pitchFamily="34" charset="0"/>
                <a:cs typeface="Arial" panose="020B0604020202020204" pitchFamily="34" charset="0"/>
              </a:rPr>
              <a:t/>
            </a:r>
            <a:br>
              <a:rPr lang="en-US" sz="2800" dirty="0">
                <a:latin typeface="Arial" panose="020B0604020202020204" pitchFamily="34" charset="0"/>
                <a:cs typeface="Arial" panose="020B0604020202020204" pitchFamily="34" charset="0"/>
              </a:rPr>
            </a:br>
            <a:r>
              <a:rPr lang="en-US" sz="2800" dirty="0" smtClean="0">
                <a:latin typeface="Arial" panose="020B0604020202020204" pitchFamily="34" charset="0"/>
                <a:cs typeface="Arial" panose="020B0604020202020204" pitchFamily="34" charset="0"/>
              </a:rPr>
              <a:t/>
            </a:r>
            <a:br>
              <a:rPr lang="en-US" sz="2800" dirty="0" smtClean="0">
                <a:latin typeface="Arial" panose="020B0604020202020204" pitchFamily="34" charset="0"/>
                <a:cs typeface="Arial" panose="020B0604020202020204" pitchFamily="34" charset="0"/>
              </a:rPr>
            </a:br>
            <a:r>
              <a:rPr lang="en-US" sz="2800" dirty="0" smtClean="0">
                <a:latin typeface="Arial" panose="020B0604020202020204" pitchFamily="34" charset="0"/>
                <a:cs typeface="Arial" panose="020B0604020202020204" pitchFamily="34" charset="0"/>
              </a:rPr>
              <a:t/>
            </a:r>
            <a:br>
              <a:rPr lang="en-US" sz="2800" dirty="0" smtClean="0">
                <a:latin typeface="Arial" panose="020B0604020202020204" pitchFamily="34" charset="0"/>
                <a:cs typeface="Arial" panose="020B0604020202020204" pitchFamily="34" charset="0"/>
              </a:rPr>
            </a:br>
            <a:r>
              <a:rPr lang="en-US" sz="2800" dirty="0" smtClean="0">
                <a:latin typeface="Arial" panose="020B0604020202020204" pitchFamily="34" charset="0"/>
                <a:cs typeface="Arial" panose="020B0604020202020204" pitchFamily="34" charset="0"/>
              </a:rPr>
              <a:t/>
            </a:r>
            <a:br>
              <a:rPr lang="en-US" sz="2800" dirty="0" smtClean="0">
                <a:latin typeface="Arial" panose="020B0604020202020204" pitchFamily="34" charset="0"/>
                <a:cs typeface="Arial" panose="020B0604020202020204" pitchFamily="34" charset="0"/>
              </a:rPr>
            </a:br>
            <a:r>
              <a:rPr lang="en-US" sz="2800" dirty="0" smtClean="0">
                <a:latin typeface="Arial" panose="020B0604020202020204" pitchFamily="34" charset="0"/>
                <a:cs typeface="Arial" panose="020B0604020202020204" pitchFamily="34" charset="0"/>
              </a:rPr>
              <a:t/>
            </a:r>
            <a:br>
              <a:rPr lang="en-US" sz="2800" dirty="0" smtClean="0">
                <a:latin typeface="Arial" panose="020B0604020202020204" pitchFamily="34" charset="0"/>
                <a:cs typeface="Arial" panose="020B0604020202020204" pitchFamily="34" charset="0"/>
              </a:rPr>
            </a:br>
            <a:r>
              <a:rPr lang="en-US" sz="2800" dirty="0" smtClean="0">
                <a:latin typeface="Arial" panose="020B0604020202020204" pitchFamily="34" charset="0"/>
                <a:cs typeface="Arial" panose="020B0604020202020204" pitchFamily="34" charset="0"/>
              </a:rPr>
              <a:t/>
            </a:r>
            <a:br>
              <a:rPr lang="en-US" sz="2800" dirty="0" smtClean="0">
                <a:latin typeface="Arial" panose="020B0604020202020204" pitchFamily="34" charset="0"/>
                <a:cs typeface="Arial" panose="020B0604020202020204" pitchFamily="34" charset="0"/>
              </a:rPr>
            </a:br>
            <a:r>
              <a:rPr lang="en-US" sz="2800" dirty="0">
                <a:latin typeface="Arial" panose="020B0604020202020204" pitchFamily="34" charset="0"/>
                <a:cs typeface="Arial" panose="020B0604020202020204" pitchFamily="34" charset="0"/>
              </a:rPr>
              <a:t> </a:t>
            </a:r>
            <a:r>
              <a:rPr lang="en-US" sz="2800" dirty="0" smtClean="0">
                <a:latin typeface="Arial" panose="020B0604020202020204" pitchFamily="34" charset="0"/>
                <a:cs typeface="Arial" panose="020B0604020202020204" pitchFamily="34" charset="0"/>
              </a:rPr>
              <a:t>    </a:t>
            </a:r>
            <a:br>
              <a:rPr lang="en-US" sz="2800" dirty="0" smtClean="0">
                <a:latin typeface="Arial" panose="020B0604020202020204" pitchFamily="34" charset="0"/>
                <a:cs typeface="Arial" panose="020B0604020202020204" pitchFamily="34" charset="0"/>
              </a:rPr>
            </a:br>
            <a:r>
              <a:rPr lang="en-US" sz="2800" dirty="0">
                <a:latin typeface="Arial" panose="020B0604020202020204" pitchFamily="34" charset="0"/>
                <a:cs typeface="Arial" panose="020B0604020202020204" pitchFamily="34" charset="0"/>
              </a:rPr>
              <a:t/>
            </a:r>
            <a:br>
              <a:rPr lang="en-US" sz="2800" dirty="0">
                <a:latin typeface="Arial" panose="020B0604020202020204" pitchFamily="34" charset="0"/>
                <a:cs typeface="Arial" panose="020B0604020202020204" pitchFamily="34" charset="0"/>
              </a:rPr>
            </a:br>
            <a:r>
              <a:rPr lang="en-US" sz="2800" dirty="0" smtClean="0">
                <a:latin typeface="Arial" panose="020B0604020202020204" pitchFamily="34" charset="0"/>
                <a:cs typeface="Arial" panose="020B0604020202020204" pitchFamily="34" charset="0"/>
              </a:rPr>
              <a:t>     </a:t>
            </a:r>
            <a:r>
              <a:rPr lang="en-US" sz="2400" dirty="0" smtClean="0">
                <a:latin typeface="Arial" panose="020B0604020202020204" pitchFamily="34" charset="0"/>
                <a:cs typeface="Arial" panose="020B0604020202020204" pitchFamily="34" charset="0"/>
              </a:rPr>
              <a:t/>
            </a:r>
            <a:br>
              <a:rPr lang="en-US" sz="2400" dirty="0" smtClean="0">
                <a:latin typeface="Arial" panose="020B0604020202020204" pitchFamily="34" charset="0"/>
                <a:cs typeface="Arial" panose="020B0604020202020204" pitchFamily="34" charset="0"/>
              </a:rPr>
            </a:br>
            <a:r>
              <a:rPr lang="en-US" sz="1600" b="1" dirty="0">
                <a:solidFill>
                  <a:sysClr val="windowText" lastClr="000000"/>
                </a:solidFill>
                <a:latin typeface="Arial" panose="020B0604020202020204" pitchFamily="34" charset="0"/>
                <a:cs typeface="Arial" panose="020B0604020202020204" pitchFamily="34" charset="0"/>
              </a:rPr>
              <a:t/>
            </a:r>
            <a:br>
              <a:rPr lang="en-US" sz="1600" b="1" dirty="0">
                <a:solidFill>
                  <a:sysClr val="windowText" lastClr="000000"/>
                </a:solidFill>
                <a:latin typeface="Arial" panose="020B0604020202020204" pitchFamily="34" charset="0"/>
                <a:cs typeface="Arial" panose="020B0604020202020204" pitchFamily="34" charset="0"/>
              </a:rPr>
            </a:br>
            <a:r>
              <a:rPr lang="en-US" sz="1600" b="1" dirty="0">
                <a:solidFill>
                  <a:sysClr val="windowText" lastClr="000000"/>
                </a:solidFill>
                <a:latin typeface="Arial" panose="020B0604020202020204" pitchFamily="34" charset="0"/>
                <a:cs typeface="Arial" panose="020B0604020202020204" pitchFamily="34" charset="0"/>
              </a:rPr>
              <a:t/>
            </a:r>
            <a:br>
              <a:rPr lang="en-US" sz="1600" b="1" dirty="0">
                <a:solidFill>
                  <a:sysClr val="windowText" lastClr="000000"/>
                </a:solidFill>
                <a:latin typeface="Arial" panose="020B0604020202020204" pitchFamily="34" charset="0"/>
                <a:cs typeface="Arial" panose="020B0604020202020204" pitchFamily="34" charset="0"/>
              </a:rPr>
            </a:br>
            <a:r>
              <a:rPr lang="en-US" sz="1600" b="1" dirty="0" smtClean="0">
                <a:solidFill>
                  <a:sysClr val="windowText" lastClr="000000"/>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
        <p:nvSpPr>
          <p:cNvPr id="90116" name="Rectangle 4"/>
          <p:cNvSpPr>
            <a:spLocks noGrp="1" noChangeArrowheads="1"/>
          </p:cNvSpPr>
          <p:nvPr>
            <p:ph type="subTitle" idx="4294967295"/>
          </p:nvPr>
        </p:nvSpPr>
        <p:spPr>
          <a:xfrm>
            <a:off x="2097088" y="3468688"/>
            <a:ext cx="7046912" cy="1560512"/>
          </a:xfrm>
          <a:prstGeom prst="rect">
            <a:avLst/>
          </a:prstGeom>
        </p:spPr>
        <p:txBody>
          <a:bodyPr/>
          <a:lstStyle/>
          <a:p>
            <a:endParaRPr lang="en-US" dirty="0" smtClean="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graphicFrame>
        <p:nvGraphicFramePr>
          <p:cNvPr id="9" name="Object 8"/>
          <p:cNvGraphicFramePr>
            <a:graphicFrameLocks noChangeAspect="1"/>
          </p:cNvGraphicFramePr>
          <p:nvPr>
            <p:extLst>
              <p:ext uri="{D42A27DB-BD31-4B8C-83A1-F6EECF244321}">
                <p14:modId xmlns:p14="http://schemas.microsoft.com/office/powerpoint/2010/main" val="3990929395"/>
              </p:ext>
            </p:extLst>
          </p:nvPr>
        </p:nvGraphicFramePr>
        <p:xfrm>
          <a:off x="5377787" y="1536949"/>
          <a:ext cx="3556151" cy="1892051"/>
        </p:xfrm>
        <a:graphic>
          <a:graphicData uri="http://schemas.openxmlformats.org/presentationml/2006/ole">
            <mc:AlternateContent xmlns:mc="http://schemas.openxmlformats.org/markup-compatibility/2006">
              <mc:Choice xmlns:v="urn:schemas-microsoft-com:vml" Requires="v">
                <p:oleObj spid="_x0000_s1073" name="Document" r:id="rId5" imgW="8242300" imgH="5918200" progId="Word.Document.12">
                  <p:embed/>
                </p:oleObj>
              </mc:Choice>
              <mc:Fallback>
                <p:oleObj name="Document" r:id="rId5" imgW="8242300" imgH="5918200" progId="Word.Document.12">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377787" y="1536949"/>
                        <a:ext cx="3556151" cy="189205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 name="TextBox 9"/>
          <p:cNvSpPr txBox="1"/>
          <p:nvPr/>
        </p:nvSpPr>
        <p:spPr>
          <a:xfrm>
            <a:off x="228600" y="1219200"/>
            <a:ext cx="3572336" cy="1508105"/>
          </a:xfrm>
          <a:prstGeom prst="rect">
            <a:avLst/>
          </a:prstGeom>
          <a:noFill/>
        </p:spPr>
        <p:txBody>
          <a:bodyPr wrap="square" rtlCol="0">
            <a:spAutoFit/>
          </a:bodyPr>
          <a:lstStyle/>
          <a:p>
            <a:pPr>
              <a:defRPr/>
            </a:pPr>
            <a:endParaRPr lang="en-US" kern="0" dirty="0" smtClean="0">
              <a:latin typeface="Arial" panose="020B0604020202020204" pitchFamily="34" charset="0"/>
              <a:cs typeface="Arial" panose="020B0604020202020204" pitchFamily="34" charset="0"/>
            </a:endParaRPr>
          </a:p>
          <a:p>
            <a:pPr>
              <a:defRPr/>
            </a:pPr>
            <a:r>
              <a:rPr lang="en-US" kern="0" dirty="0" smtClean="0">
                <a:latin typeface="Arial" panose="020B0604020202020204" pitchFamily="34" charset="0"/>
                <a:cs typeface="Arial" panose="020B0604020202020204" pitchFamily="34" charset="0"/>
              </a:rPr>
              <a:t>State</a:t>
            </a:r>
            <a:r>
              <a:rPr lang="en-US" sz="2000" kern="0" dirty="0" smtClean="0">
                <a:latin typeface="Arial" panose="020B0604020202020204" pitchFamily="34" charset="0"/>
                <a:cs typeface="Arial" panose="020B0604020202020204" pitchFamily="34" charset="0"/>
              </a:rPr>
              <a:t> </a:t>
            </a:r>
            <a:r>
              <a:rPr lang="en-US" kern="0" dirty="0" smtClean="0">
                <a:latin typeface="Arial" panose="020B0604020202020204" pitchFamily="34" charset="0"/>
                <a:cs typeface="Arial" panose="020B0604020202020204" pitchFamily="34" charset="0"/>
              </a:rPr>
              <a:t>Appropriations 2015</a:t>
            </a:r>
          </a:p>
          <a:p>
            <a:pPr>
              <a:defRPr/>
            </a:pPr>
            <a:r>
              <a:rPr lang="en-US" kern="0" dirty="0" smtClean="0">
                <a:latin typeface="Arial" panose="020B0604020202020204" pitchFamily="34" charset="0"/>
                <a:cs typeface="Arial" panose="020B0604020202020204" pitchFamily="34" charset="0"/>
              </a:rPr>
              <a:t>Major Repair &amp; </a:t>
            </a:r>
          </a:p>
          <a:p>
            <a:pPr>
              <a:defRPr/>
            </a:pPr>
            <a:r>
              <a:rPr lang="en-US" kern="0" dirty="0" smtClean="0">
                <a:latin typeface="Arial" panose="020B0604020202020204" pitchFamily="34" charset="0"/>
                <a:cs typeface="Arial" panose="020B0604020202020204" pitchFamily="34" charset="0"/>
              </a:rPr>
              <a:t>Renovation (MRR)</a:t>
            </a:r>
          </a:p>
          <a:p>
            <a:pPr>
              <a:defRPr/>
            </a:pPr>
            <a:endParaRPr lang="en-US" kern="0" dirty="0">
              <a:latin typeface="Arial" panose="020B0604020202020204" pitchFamily="34" charset="0"/>
              <a:cs typeface="Arial" panose="020B0604020202020204" pitchFamily="34" charset="0"/>
            </a:endParaRPr>
          </a:p>
        </p:txBody>
      </p:sp>
      <p:sp>
        <p:nvSpPr>
          <p:cNvPr id="11" name="TextBox 10"/>
          <p:cNvSpPr txBox="1"/>
          <p:nvPr/>
        </p:nvSpPr>
        <p:spPr>
          <a:xfrm>
            <a:off x="6205795" y="1198395"/>
            <a:ext cx="3692979" cy="677108"/>
          </a:xfrm>
          <a:prstGeom prst="rect">
            <a:avLst/>
          </a:prstGeom>
          <a:noFill/>
        </p:spPr>
        <p:txBody>
          <a:bodyPr wrap="square" rtlCol="0">
            <a:spAutoFit/>
          </a:bodyPr>
          <a:lstStyle/>
          <a:p>
            <a:pPr>
              <a:defRPr/>
            </a:pPr>
            <a:endParaRPr lang="en-US" kern="0" dirty="0" smtClean="0">
              <a:solidFill>
                <a:sysClr val="windowText" lastClr="000000"/>
              </a:solidFill>
              <a:latin typeface="Arial" panose="020B0604020202020204" pitchFamily="34" charset="0"/>
              <a:cs typeface="Arial" panose="020B0604020202020204" pitchFamily="34" charset="0"/>
            </a:endParaRPr>
          </a:p>
          <a:p>
            <a:pPr>
              <a:defRPr/>
            </a:pPr>
            <a:r>
              <a:rPr lang="en-US" kern="0" dirty="0" smtClean="0">
                <a:solidFill>
                  <a:sysClr val="windowText" lastClr="000000"/>
                </a:solidFill>
                <a:latin typeface="Arial" panose="020B0604020202020204" pitchFamily="34" charset="0"/>
                <a:cs typeface="Arial" panose="020B0604020202020204" pitchFamily="34" charset="0"/>
              </a:rPr>
              <a:t>Tuition</a:t>
            </a:r>
            <a:r>
              <a:rPr lang="en-US" sz="2000" kern="0" dirty="0" smtClean="0">
                <a:solidFill>
                  <a:sysClr val="windowText" lastClr="000000"/>
                </a:solidFill>
                <a:latin typeface="Arial" panose="020B0604020202020204" pitchFamily="34" charset="0"/>
                <a:cs typeface="Arial" panose="020B0604020202020204" pitchFamily="34" charset="0"/>
              </a:rPr>
              <a:t> </a:t>
            </a:r>
            <a:r>
              <a:rPr lang="en-US" sz="2000" kern="0" dirty="0">
                <a:solidFill>
                  <a:sysClr val="windowText" lastClr="000000"/>
                </a:solidFill>
                <a:latin typeface="Arial" panose="020B0604020202020204" pitchFamily="34" charset="0"/>
                <a:cs typeface="Arial" panose="020B0604020202020204" pitchFamily="34" charset="0"/>
              </a:rPr>
              <a:t>&amp; Fees</a:t>
            </a:r>
          </a:p>
        </p:txBody>
      </p:sp>
      <p:sp>
        <p:nvSpPr>
          <p:cNvPr id="12" name="TextBox 11"/>
          <p:cNvSpPr txBox="1"/>
          <p:nvPr/>
        </p:nvSpPr>
        <p:spPr>
          <a:xfrm>
            <a:off x="6205795" y="1598505"/>
            <a:ext cx="3398417" cy="646331"/>
          </a:xfrm>
          <a:prstGeom prst="rect">
            <a:avLst/>
          </a:prstGeom>
          <a:noFill/>
        </p:spPr>
        <p:txBody>
          <a:bodyPr wrap="square" rtlCol="0">
            <a:spAutoFit/>
          </a:bodyPr>
          <a:lstStyle/>
          <a:p>
            <a:pPr>
              <a:defRPr/>
            </a:pPr>
            <a:endParaRPr lang="en-US" kern="0" dirty="0" smtClean="0">
              <a:solidFill>
                <a:sysClr val="windowText" lastClr="000000"/>
              </a:solidFill>
              <a:latin typeface="Arial" panose="020B0604020202020204" pitchFamily="34" charset="0"/>
              <a:cs typeface="Arial" panose="020B0604020202020204" pitchFamily="34" charset="0"/>
            </a:endParaRPr>
          </a:p>
          <a:p>
            <a:pPr>
              <a:defRPr/>
            </a:pPr>
            <a:r>
              <a:rPr lang="en-US" kern="0" dirty="0" smtClean="0">
                <a:solidFill>
                  <a:sysClr val="windowText" lastClr="000000"/>
                </a:solidFill>
                <a:latin typeface="Arial" panose="020B0604020202020204" pitchFamily="34" charset="0"/>
                <a:cs typeface="Arial" panose="020B0604020202020204" pitchFamily="34" charset="0"/>
              </a:rPr>
              <a:t>Auxiliary </a:t>
            </a:r>
            <a:r>
              <a:rPr lang="en-US" kern="0" dirty="0">
                <a:solidFill>
                  <a:sysClr val="windowText" lastClr="000000"/>
                </a:solidFill>
                <a:latin typeface="Arial" panose="020B0604020202020204" pitchFamily="34" charset="0"/>
                <a:cs typeface="Arial" panose="020B0604020202020204" pitchFamily="34" charset="0"/>
              </a:rPr>
              <a:t>Enterprises</a:t>
            </a:r>
          </a:p>
        </p:txBody>
      </p:sp>
      <p:graphicFrame>
        <p:nvGraphicFramePr>
          <p:cNvPr id="14" name="Chart 13"/>
          <p:cNvGraphicFramePr/>
          <p:nvPr>
            <p:extLst>
              <p:ext uri="{D42A27DB-BD31-4B8C-83A1-F6EECF244321}">
                <p14:modId xmlns:p14="http://schemas.microsoft.com/office/powerpoint/2010/main" val="2929568944"/>
              </p:ext>
            </p:extLst>
          </p:nvPr>
        </p:nvGraphicFramePr>
        <p:xfrm>
          <a:off x="2631303" y="1536949"/>
          <a:ext cx="3312297" cy="2089946"/>
        </p:xfrm>
        <a:graphic>
          <a:graphicData uri="http://schemas.openxmlformats.org/drawingml/2006/chart">
            <c:chart xmlns:c="http://schemas.openxmlformats.org/drawingml/2006/chart" xmlns:r="http://schemas.openxmlformats.org/officeDocument/2006/relationships" r:id="rId7"/>
          </a:graphicData>
        </a:graphic>
      </p:graphicFrame>
      <p:sp>
        <p:nvSpPr>
          <p:cNvPr id="15" name="TextBox 14"/>
          <p:cNvSpPr txBox="1"/>
          <p:nvPr/>
        </p:nvSpPr>
        <p:spPr>
          <a:xfrm>
            <a:off x="0" y="4191000"/>
            <a:ext cx="3156594" cy="1985159"/>
          </a:xfrm>
          <a:prstGeom prst="rect">
            <a:avLst/>
          </a:prstGeom>
          <a:noFill/>
        </p:spPr>
        <p:txBody>
          <a:bodyPr wrap="square" rtlCol="0">
            <a:spAutoFit/>
          </a:bodyPr>
          <a:lstStyle/>
          <a:p>
            <a:pPr marL="285750" indent="-285750">
              <a:buFont typeface="Arial" pitchFamily="34" charset="0"/>
              <a:buChar char="•"/>
              <a:defRPr/>
            </a:pPr>
            <a:r>
              <a:rPr lang="en-US" sz="1500" kern="0" dirty="0">
                <a:solidFill>
                  <a:sysClr val="windowText" lastClr="000000"/>
                </a:solidFill>
                <a:latin typeface="Arial" panose="020B0604020202020204" pitchFamily="34" charset="0"/>
                <a:cs typeface="Arial" panose="020B0604020202020204" pitchFamily="34" charset="0"/>
              </a:rPr>
              <a:t>Salaries and Wages</a:t>
            </a:r>
          </a:p>
          <a:p>
            <a:pPr marL="285750" indent="-285750">
              <a:buFont typeface="Arial" pitchFamily="34" charset="0"/>
              <a:buChar char="•"/>
              <a:defRPr/>
            </a:pPr>
            <a:r>
              <a:rPr lang="en-US" sz="1500" kern="0" dirty="0">
                <a:solidFill>
                  <a:sysClr val="windowText" lastClr="000000"/>
                </a:solidFill>
                <a:latin typeface="Arial" panose="020B0604020202020204" pitchFamily="34" charset="0"/>
                <a:cs typeface="Arial" panose="020B0604020202020204" pitchFamily="34" charset="0"/>
              </a:rPr>
              <a:t>Utilities</a:t>
            </a:r>
          </a:p>
          <a:p>
            <a:pPr marL="285750" indent="-285750">
              <a:buFont typeface="Arial" pitchFamily="34" charset="0"/>
              <a:buChar char="•"/>
              <a:defRPr/>
            </a:pPr>
            <a:r>
              <a:rPr lang="en-US" sz="1500" kern="0" dirty="0">
                <a:solidFill>
                  <a:sysClr val="windowText" lastClr="000000"/>
                </a:solidFill>
                <a:latin typeface="Arial" panose="020B0604020202020204" pitchFamily="34" charset="0"/>
                <a:cs typeface="Arial" panose="020B0604020202020204" pitchFamily="34" charset="0"/>
              </a:rPr>
              <a:t>Supplies and Equipment</a:t>
            </a:r>
          </a:p>
          <a:p>
            <a:pPr marL="285750" indent="-285750">
              <a:buFont typeface="Arial" pitchFamily="34" charset="0"/>
              <a:buChar char="•"/>
              <a:defRPr/>
            </a:pPr>
            <a:r>
              <a:rPr lang="en-US" sz="1500" kern="0" dirty="0">
                <a:solidFill>
                  <a:sysClr val="windowText" lastClr="000000"/>
                </a:solidFill>
                <a:latin typeface="Arial" panose="020B0604020202020204" pitchFamily="34" charset="0"/>
                <a:cs typeface="Arial" panose="020B0604020202020204" pitchFamily="34" charset="0"/>
              </a:rPr>
              <a:t>Technology</a:t>
            </a:r>
          </a:p>
          <a:p>
            <a:pPr marL="285750" indent="-285750">
              <a:buFont typeface="Arial" pitchFamily="34" charset="0"/>
              <a:buChar char="•"/>
              <a:defRPr/>
            </a:pPr>
            <a:r>
              <a:rPr lang="en-US" sz="1500" kern="0" dirty="0">
                <a:solidFill>
                  <a:sysClr val="windowText" lastClr="000000"/>
                </a:solidFill>
                <a:latin typeface="Arial" panose="020B0604020202020204" pitchFamily="34" charset="0"/>
                <a:cs typeface="Arial" panose="020B0604020202020204" pitchFamily="34" charset="0"/>
              </a:rPr>
              <a:t>Facilities and Maintenance</a:t>
            </a:r>
          </a:p>
          <a:p>
            <a:pPr marL="285750" indent="-285750">
              <a:buFont typeface="Arial" pitchFamily="34" charset="0"/>
              <a:buChar char="•"/>
              <a:defRPr/>
            </a:pPr>
            <a:r>
              <a:rPr lang="en-US" sz="1500" kern="0" dirty="0">
                <a:solidFill>
                  <a:sysClr val="windowText" lastClr="000000"/>
                </a:solidFill>
                <a:latin typeface="Arial" panose="020B0604020202020204" pitchFamily="34" charset="0"/>
                <a:cs typeface="Arial" panose="020B0604020202020204" pitchFamily="34" charset="0"/>
              </a:rPr>
              <a:t>Public Safety</a:t>
            </a:r>
          </a:p>
          <a:p>
            <a:pPr marL="285750" indent="-285750">
              <a:buFont typeface="Arial" pitchFamily="34" charset="0"/>
              <a:buChar char="•"/>
              <a:defRPr/>
            </a:pPr>
            <a:r>
              <a:rPr lang="en-US" sz="1500" kern="0" dirty="0">
                <a:solidFill>
                  <a:sysClr val="windowText" lastClr="000000"/>
                </a:solidFill>
                <a:latin typeface="Arial" panose="020B0604020202020204" pitchFamily="34" charset="0"/>
                <a:cs typeface="Arial" panose="020B0604020202020204" pitchFamily="34" charset="0"/>
              </a:rPr>
              <a:t>Campus Activities and Services</a:t>
            </a:r>
          </a:p>
          <a:p>
            <a:pPr>
              <a:defRPr/>
            </a:pPr>
            <a:endParaRPr lang="en-US" kern="0" dirty="0">
              <a:solidFill>
                <a:sysClr val="windowText" lastClr="000000"/>
              </a:solidFill>
              <a:latin typeface="Arial" panose="020B0604020202020204" pitchFamily="34" charset="0"/>
              <a:cs typeface="Arial" panose="020B0604020202020204" pitchFamily="34" charset="0"/>
            </a:endParaRPr>
          </a:p>
        </p:txBody>
      </p:sp>
      <p:sp>
        <p:nvSpPr>
          <p:cNvPr id="16" name="TextBox 15"/>
          <p:cNvSpPr txBox="1"/>
          <p:nvPr/>
        </p:nvSpPr>
        <p:spPr>
          <a:xfrm>
            <a:off x="2971800" y="4191000"/>
            <a:ext cx="3235279" cy="1708160"/>
          </a:xfrm>
          <a:prstGeom prst="rect">
            <a:avLst/>
          </a:prstGeom>
          <a:noFill/>
        </p:spPr>
        <p:txBody>
          <a:bodyPr wrap="square" rtlCol="0">
            <a:spAutoFit/>
          </a:bodyPr>
          <a:lstStyle/>
          <a:p>
            <a:pPr marL="285750" indent="-285750" eaLnBrk="0" fontAlgn="base" hangingPunct="0">
              <a:spcBef>
                <a:spcPct val="0"/>
              </a:spcBef>
              <a:spcAft>
                <a:spcPct val="0"/>
              </a:spcAft>
              <a:buFont typeface="Arial" pitchFamily="34" charset="0"/>
              <a:buChar char="•"/>
            </a:pPr>
            <a:r>
              <a:rPr lang="en-US" sz="1500" dirty="0">
                <a:solidFill>
                  <a:srgbClr val="000000"/>
                </a:solidFill>
                <a:latin typeface="Arial" panose="020B0604020202020204" pitchFamily="34" charset="0"/>
                <a:cs typeface="Arial" panose="020B0604020202020204" pitchFamily="34" charset="0"/>
              </a:rPr>
              <a:t>Capital funds can not be used to pay for salaries and wages</a:t>
            </a:r>
          </a:p>
          <a:p>
            <a:pPr marL="285750" indent="-285750" eaLnBrk="0" fontAlgn="base" hangingPunct="0">
              <a:spcBef>
                <a:spcPct val="0"/>
              </a:spcBef>
              <a:spcAft>
                <a:spcPct val="0"/>
              </a:spcAft>
              <a:buFont typeface="Arial" pitchFamily="34" charset="0"/>
              <a:buChar char="•"/>
            </a:pPr>
            <a:r>
              <a:rPr lang="en-US" sz="1500" dirty="0">
                <a:solidFill>
                  <a:srgbClr val="000000"/>
                </a:solidFill>
                <a:latin typeface="Arial" panose="020B0604020202020204" pitchFamily="34" charset="0"/>
                <a:cs typeface="Arial" panose="020B0604020202020204" pitchFamily="34" charset="0"/>
              </a:rPr>
              <a:t>State </a:t>
            </a:r>
            <a:r>
              <a:rPr lang="en-US" sz="1500" dirty="0" smtClean="0">
                <a:solidFill>
                  <a:srgbClr val="000000"/>
                </a:solidFill>
                <a:latin typeface="Arial" panose="020B0604020202020204" pitchFamily="34" charset="0"/>
                <a:cs typeface="Arial" panose="020B0604020202020204" pitchFamily="34" charset="0"/>
              </a:rPr>
              <a:t>procurement </a:t>
            </a:r>
            <a:r>
              <a:rPr lang="en-US" sz="1500" dirty="0">
                <a:solidFill>
                  <a:srgbClr val="000000"/>
                </a:solidFill>
                <a:latin typeface="Arial" panose="020B0604020202020204" pitchFamily="34" charset="0"/>
                <a:cs typeface="Arial" panose="020B0604020202020204" pitchFamily="34" charset="0"/>
              </a:rPr>
              <a:t>guidelines must be followed</a:t>
            </a:r>
          </a:p>
          <a:p>
            <a:pPr marL="285750" indent="-285750" eaLnBrk="0" fontAlgn="base" hangingPunct="0">
              <a:spcBef>
                <a:spcPct val="0"/>
              </a:spcBef>
              <a:spcAft>
                <a:spcPct val="0"/>
              </a:spcAft>
              <a:buFont typeface="Arial" pitchFamily="34" charset="0"/>
              <a:buChar char="•"/>
            </a:pPr>
            <a:r>
              <a:rPr lang="en-US" sz="1500" dirty="0">
                <a:solidFill>
                  <a:srgbClr val="000000"/>
                </a:solidFill>
                <a:latin typeface="Arial" panose="020B0604020202020204" pitchFamily="34" charset="0"/>
                <a:cs typeface="Arial" panose="020B0604020202020204" pitchFamily="34" charset="0"/>
              </a:rPr>
              <a:t>Student fees must be used in conjunction with specific services</a:t>
            </a:r>
          </a:p>
        </p:txBody>
      </p:sp>
      <p:sp>
        <p:nvSpPr>
          <p:cNvPr id="17" name="TextBox 16"/>
          <p:cNvSpPr txBox="1"/>
          <p:nvPr/>
        </p:nvSpPr>
        <p:spPr>
          <a:xfrm>
            <a:off x="6046341" y="4191000"/>
            <a:ext cx="3097659" cy="2400657"/>
          </a:xfrm>
          <a:prstGeom prst="rect">
            <a:avLst/>
          </a:prstGeom>
          <a:noFill/>
        </p:spPr>
        <p:txBody>
          <a:bodyPr wrap="square" rtlCol="0">
            <a:spAutoFit/>
          </a:bodyPr>
          <a:lstStyle/>
          <a:p>
            <a:pPr marL="285750" indent="-285750">
              <a:buFont typeface="Arial" pitchFamily="34" charset="0"/>
              <a:buChar char="•"/>
              <a:defRPr/>
            </a:pPr>
            <a:r>
              <a:rPr lang="en-US" sz="1500" kern="0" dirty="0">
                <a:solidFill>
                  <a:sysClr val="windowText" lastClr="000000"/>
                </a:solidFill>
                <a:latin typeface="Arial" panose="020B0604020202020204" pitchFamily="34" charset="0"/>
                <a:cs typeface="Arial" panose="020B0604020202020204" pitchFamily="34" charset="0"/>
              </a:rPr>
              <a:t>Prudent fiscal management required for all sources</a:t>
            </a:r>
          </a:p>
          <a:p>
            <a:pPr marL="285750" indent="-285750">
              <a:buFont typeface="Arial" pitchFamily="34" charset="0"/>
              <a:buChar char="•"/>
              <a:defRPr/>
            </a:pPr>
            <a:r>
              <a:rPr lang="en-US" sz="1500" kern="0" dirty="0">
                <a:solidFill>
                  <a:sysClr val="windowText" lastClr="000000"/>
                </a:solidFill>
                <a:latin typeface="Arial" panose="020B0604020202020204" pitchFamily="34" charset="0"/>
                <a:cs typeface="Arial" panose="020B0604020202020204" pitchFamily="34" charset="0"/>
              </a:rPr>
              <a:t>State Appropriation varies</a:t>
            </a:r>
          </a:p>
          <a:p>
            <a:pPr marL="285750" indent="-285750">
              <a:buFont typeface="Arial" pitchFamily="34" charset="0"/>
              <a:buChar char="•"/>
              <a:defRPr/>
            </a:pPr>
            <a:r>
              <a:rPr lang="en-US" sz="1500" kern="0" dirty="0">
                <a:solidFill>
                  <a:sysClr val="windowText" lastClr="000000"/>
                </a:solidFill>
                <a:latin typeface="Arial" panose="020B0604020202020204" pitchFamily="34" charset="0"/>
                <a:cs typeface="Arial" panose="020B0604020202020204" pitchFamily="34" charset="0"/>
              </a:rPr>
              <a:t>Focus on Financial Ratios</a:t>
            </a:r>
          </a:p>
          <a:p>
            <a:pPr marL="285750" indent="-285750">
              <a:buFont typeface="Arial" pitchFamily="34" charset="0"/>
              <a:buChar char="•"/>
              <a:defRPr/>
            </a:pPr>
            <a:r>
              <a:rPr lang="en-US" sz="1500" kern="0" dirty="0">
                <a:solidFill>
                  <a:sysClr val="windowText" lastClr="000000"/>
                </a:solidFill>
                <a:latin typeface="Arial" panose="020B0604020202020204" pitchFamily="34" charset="0"/>
                <a:cs typeface="Arial" panose="020B0604020202020204" pitchFamily="34" charset="0"/>
              </a:rPr>
              <a:t>Economic conditions have a direct impact on our ability to collect the revenues necessary to satisfy the needs and obligations of the University</a:t>
            </a:r>
          </a:p>
          <a:p>
            <a:pPr>
              <a:defRPr/>
            </a:pPr>
            <a:endParaRPr lang="en-US" sz="1500" kern="0" dirty="0">
              <a:solidFill>
                <a:sysClr val="windowText" lastClr="000000"/>
              </a:solidFill>
              <a:latin typeface="Arial" panose="020B0604020202020204" pitchFamily="34" charset="0"/>
              <a:cs typeface="Arial" panose="020B0604020202020204" pitchFamily="34" charset="0"/>
            </a:endParaRPr>
          </a:p>
        </p:txBody>
      </p:sp>
      <p:sp>
        <p:nvSpPr>
          <p:cNvPr id="18" name="TextBox 17"/>
          <p:cNvSpPr txBox="1"/>
          <p:nvPr/>
        </p:nvSpPr>
        <p:spPr>
          <a:xfrm>
            <a:off x="152400" y="3810000"/>
            <a:ext cx="1623391" cy="381000"/>
          </a:xfrm>
          <a:prstGeom prst="rect">
            <a:avLst/>
          </a:prstGeom>
          <a:noFill/>
        </p:spPr>
        <p:txBody>
          <a:bodyPr wrap="square" rtlCol="0">
            <a:spAutoFit/>
          </a:bodyPr>
          <a:lstStyle/>
          <a:p>
            <a:pPr>
              <a:defRPr/>
            </a:pPr>
            <a:r>
              <a:rPr lang="en-US" b="1" kern="0" dirty="0">
                <a:solidFill>
                  <a:sysClr val="windowText" lastClr="000000"/>
                </a:solidFill>
                <a:latin typeface="Arial" panose="020B0604020202020204" pitchFamily="34" charset="0"/>
                <a:cs typeface="Arial" panose="020B0604020202020204" pitchFamily="34" charset="0"/>
              </a:rPr>
              <a:t>Uses</a:t>
            </a:r>
          </a:p>
        </p:txBody>
      </p:sp>
      <p:sp>
        <p:nvSpPr>
          <p:cNvPr id="19" name="TextBox 18"/>
          <p:cNvSpPr txBox="1"/>
          <p:nvPr/>
        </p:nvSpPr>
        <p:spPr>
          <a:xfrm>
            <a:off x="2971800" y="3810000"/>
            <a:ext cx="1803768" cy="369332"/>
          </a:xfrm>
          <a:prstGeom prst="rect">
            <a:avLst/>
          </a:prstGeom>
          <a:noFill/>
        </p:spPr>
        <p:txBody>
          <a:bodyPr wrap="square" rtlCol="0">
            <a:spAutoFit/>
          </a:bodyPr>
          <a:lstStyle/>
          <a:p>
            <a:pPr>
              <a:defRPr/>
            </a:pPr>
            <a:r>
              <a:rPr lang="en-US" b="1" kern="0" dirty="0">
                <a:solidFill>
                  <a:sysClr val="windowText" lastClr="000000"/>
                </a:solidFill>
                <a:latin typeface="Arial" panose="020B0604020202020204" pitchFamily="34" charset="0"/>
                <a:cs typeface="Arial" panose="020B0604020202020204" pitchFamily="34" charset="0"/>
              </a:rPr>
              <a:t>Restrictions</a:t>
            </a:r>
          </a:p>
        </p:txBody>
      </p:sp>
      <p:sp>
        <p:nvSpPr>
          <p:cNvPr id="20" name="TextBox 19"/>
          <p:cNvSpPr txBox="1"/>
          <p:nvPr/>
        </p:nvSpPr>
        <p:spPr>
          <a:xfrm>
            <a:off x="6019800" y="3810000"/>
            <a:ext cx="2254710" cy="369332"/>
          </a:xfrm>
          <a:prstGeom prst="rect">
            <a:avLst/>
          </a:prstGeom>
          <a:noFill/>
        </p:spPr>
        <p:txBody>
          <a:bodyPr wrap="square" rtlCol="0">
            <a:spAutoFit/>
          </a:bodyPr>
          <a:lstStyle/>
          <a:p>
            <a:pPr>
              <a:defRPr/>
            </a:pPr>
            <a:r>
              <a:rPr lang="en-US" b="1" kern="0" dirty="0">
                <a:solidFill>
                  <a:sysClr val="windowText" lastClr="000000"/>
                </a:solidFill>
                <a:latin typeface="Arial" panose="020B0604020202020204" pitchFamily="34" charset="0"/>
                <a:cs typeface="Arial" panose="020B0604020202020204" pitchFamily="34" charset="0"/>
              </a:rPr>
              <a:t>Realities</a:t>
            </a:r>
          </a:p>
        </p:txBody>
      </p:sp>
      <p:sp>
        <p:nvSpPr>
          <p:cNvPr id="21" name="TextBox 20"/>
          <p:cNvSpPr txBox="1"/>
          <p:nvPr/>
        </p:nvSpPr>
        <p:spPr>
          <a:xfrm>
            <a:off x="6019801" y="1985056"/>
            <a:ext cx="3124199" cy="1754326"/>
          </a:xfrm>
          <a:prstGeom prst="rect">
            <a:avLst/>
          </a:prstGeom>
          <a:noFill/>
        </p:spPr>
        <p:txBody>
          <a:bodyPr wrap="square" rtlCol="0">
            <a:spAutoFit/>
          </a:bodyPr>
          <a:lstStyle/>
          <a:p>
            <a:pPr>
              <a:defRPr/>
            </a:pPr>
            <a:endParaRPr lang="en-US" kern="0" dirty="0" smtClean="0">
              <a:solidFill>
                <a:sysClr val="windowText" lastClr="000000"/>
              </a:solidFill>
              <a:latin typeface="Arial" panose="020B0604020202020204" pitchFamily="34" charset="0"/>
              <a:cs typeface="Arial" panose="020B0604020202020204" pitchFamily="34" charset="0"/>
            </a:endParaRPr>
          </a:p>
          <a:p>
            <a:pPr>
              <a:defRPr/>
            </a:pPr>
            <a:r>
              <a:rPr lang="en-US" kern="0" dirty="0">
                <a:solidFill>
                  <a:sysClr val="windowText" lastClr="000000"/>
                </a:solidFill>
                <a:latin typeface="Arial" panose="020B0604020202020204" pitchFamily="34" charset="0"/>
                <a:cs typeface="Arial" panose="020B0604020202020204" pitchFamily="34" charset="0"/>
              </a:rPr>
              <a:t> </a:t>
            </a:r>
            <a:r>
              <a:rPr lang="en-US" kern="0" dirty="0" smtClean="0">
                <a:solidFill>
                  <a:sysClr val="windowText" lastClr="000000"/>
                </a:solidFill>
                <a:latin typeface="Arial" panose="020B0604020202020204" pitchFamily="34" charset="0"/>
                <a:cs typeface="Arial" panose="020B0604020202020204" pitchFamily="34" charset="0"/>
              </a:rPr>
              <a:t>    CSU </a:t>
            </a:r>
            <a:r>
              <a:rPr lang="en-US" kern="0" dirty="0">
                <a:solidFill>
                  <a:sysClr val="windowText" lastClr="000000"/>
                </a:solidFill>
                <a:latin typeface="Arial" panose="020B0604020202020204" pitchFamily="34" charset="0"/>
                <a:cs typeface="Arial" panose="020B0604020202020204" pitchFamily="34" charset="0"/>
              </a:rPr>
              <a:t>Foundation</a:t>
            </a:r>
          </a:p>
          <a:p>
            <a:pPr marL="742950" lvl="1" indent="-285750">
              <a:buFont typeface="Arial" pitchFamily="34" charset="0"/>
              <a:buChar char="•"/>
              <a:defRPr/>
            </a:pPr>
            <a:r>
              <a:rPr lang="en-US" kern="0" dirty="0">
                <a:solidFill>
                  <a:sysClr val="windowText" lastClr="000000"/>
                </a:solidFill>
                <a:latin typeface="Arial" panose="020B0604020202020204" pitchFamily="34" charset="0"/>
                <a:cs typeface="Arial" panose="020B0604020202020204" pitchFamily="34" charset="0"/>
              </a:rPr>
              <a:t>Endowments</a:t>
            </a:r>
          </a:p>
          <a:p>
            <a:pPr marL="742950" lvl="1" indent="-285750">
              <a:buFont typeface="Arial" pitchFamily="34" charset="0"/>
              <a:buChar char="•"/>
              <a:defRPr/>
            </a:pPr>
            <a:r>
              <a:rPr lang="en-US" kern="0" dirty="0">
                <a:solidFill>
                  <a:sysClr val="windowText" lastClr="000000"/>
                </a:solidFill>
                <a:latin typeface="Arial" panose="020B0604020202020204" pitchFamily="34" charset="0"/>
                <a:cs typeface="Arial" panose="020B0604020202020204" pitchFamily="34" charset="0"/>
              </a:rPr>
              <a:t>Scholarships</a:t>
            </a:r>
          </a:p>
          <a:p>
            <a:pPr marL="742950" lvl="1" indent="-285750">
              <a:buFont typeface="Arial" pitchFamily="34" charset="0"/>
              <a:buChar char="•"/>
              <a:defRPr/>
            </a:pPr>
            <a:r>
              <a:rPr lang="en-US" kern="0" dirty="0">
                <a:solidFill>
                  <a:sysClr val="windowText" lastClr="000000"/>
                </a:solidFill>
                <a:latin typeface="Arial" panose="020B0604020202020204" pitchFamily="34" charset="0"/>
                <a:cs typeface="Arial" panose="020B0604020202020204" pitchFamily="34" charset="0"/>
              </a:rPr>
              <a:t>Unrestricted Annual Giving</a:t>
            </a:r>
          </a:p>
        </p:txBody>
      </p:sp>
      <p:sp>
        <p:nvSpPr>
          <p:cNvPr id="22" name="Rectangle 21"/>
          <p:cNvSpPr/>
          <p:nvPr/>
        </p:nvSpPr>
        <p:spPr>
          <a:xfrm>
            <a:off x="152400" y="6686266"/>
            <a:ext cx="8801529" cy="171734"/>
          </a:xfrm>
          <a:prstGeom prst="rect">
            <a:avLst/>
          </a:prstGeom>
          <a:solidFill>
            <a:srgbClr val="F79646">
              <a:lumMod val="75000"/>
            </a:srgbClr>
          </a:solidFill>
          <a:ln w="25400" cap="flat" cmpd="sng" algn="ctr">
            <a:solidFill>
              <a:srgbClr val="4F81BD">
                <a:shade val="50000"/>
              </a:srgbClr>
            </a:solidFill>
            <a:prstDash val="solid"/>
          </a:ln>
          <a:effectLst/>
        </p:spPr>
        <p:txBody>
          <a:bodyPr rtlCol="0" anchor="ctr"/>
          <a:lstStyle/>
          <a:p>
            <a:pPr algn="ctr">
              <a:defRPr/>
            </a:pPr>
            <a:endParaRPr lang="en-US" kern="0" dirty="0">
              <a:solidFill>
                <a:sysClr val="window" lastClr="FFFFFF"/>
              </a:solidFill>
              <a:latin typeface="Arial" panose="020B0604020202020204" pitchFamily="34" charset="0"/>
              <a:cs typeface="Arial" panose="020B0604020202020204" pitchFamily="34" charset="0"/>
            </a:endParaRPr>
          </a:p>
        </p:txBody>
      </p:sp>
      <p:sp>
        <p:nvSpPr>
          <p:cNvPr id="23" name="TextBox 22"/>
          <p:cNvSpPr txBox="1"/>
          <p:nvPr/>
        </p:nvSpPr>
        <p:spPr>
          <a:xfrm>
            <a:off x="228600" y="2438400"/>
            <a:ext cx="2209801" cy="646331"/>
          </a:xfrm>
          <a:prstGeom prst="rect">
            <a:avLst/>
          </a:prstGeom>
          <a:noFill/>
        </p:spPr>
        <p:txBody>
          <a:bodyPr wrap="square" rtlCol="0">
            <a:spAutoFit/>
          </a:bodyPr>
          <a:lstStyle/>
          <a:p>
            <a:pPr>
              <a:defRPr/>
            </a:pPr>
            <a:r>
              <a:rPr lang="en-US" kern="0" dirty="0" smtClean="0">
                <a:solidFill>
                  <a:sysClr val="windowText" lastClr="000000"/>
                </a:solidFill>
                <a:latin typeface="Arial" panose="020B0604020202020204" pitchFamily="34" charset="0"/>
                <a:cs typeface="Arial" panose="020B0604020202020204" pitchFamily="34" charset="0"/>
              </a:rPr>
              <a:t>Sponsored Programs</a:t>
            </a:r>
            <a:endParaRPr lang="en-US" sz="2000" kern="0" dirty="0">
              <a:solidFill>
                <a:sysClr val="windowText" lastClr="000000"/>
              </a:solidFill>
              <a:latin typeface="Arial" panose="020B0604020202020204" pitchFamily="34" charset="0"/>
              <a:cs typeface="Arial" panose="020B0604020202020204" pitchFamily="34" charset="0"/>
            </a:endParaRPr>
          </a:p>
        </p:txBody>
      </p:sp>
      <p:sp>
        <p:nvSpPr>
          <p:cNvPr id="25" name="TextBox 24"/>
          <p:cNvSpPr txBox="1"/>
          <p:nvPr/>
        </p:nvSpPr>
        <p:spPr>
          <a:xfrm>
            <a:off x="1219200" y="381000"/>
            <a:ext cx="5715000" cy="400110"/>
          </a:xfrm>
          <a:prstGeom prst="rect">
            <a:avLst/>
          </a:prstGeom>
          <a:noFill/>
        </p:spPr>
        <p:txBody>
          <a:bodyPr wrap="square" rtlCol="0">
            <a:spAutoFit/>
          </a:bodyPr>
          <a:lstStyle/>
          <a:p>
            <a:r>
              <a:rPr lang="en-US" dirty="0" smtClean="0">
                <a:latin typeface="Arial" panose="020B0604020202020204" pitchFamily="34" charset="0"/>
                <a:cs typeface="Arial" panose="020B0604020202020204" pitchFamily="34" charset="0"/>
              </a:rPr>
              <a:t>             </a:t>
            </a:r>
            <a:r>
              <a:rPr lang="en-US" sz="2000" b="1" i="1" dirty="0" smtClean="0">
                <a:latin typeface="Arial" panose="020B0604020202020204" pitchFamily="34" charset="0"/>
                <a:cs typeface="Arial" panose="020B0604020202020204" pitchFamily="34" charset="0"/>
              </a:rPr>
              <a:t>Clayton State University’s Resources</a:t>
            </a:r>
            <a:endParaRPr lang="en-US" sz="2000" b="1" i="1" dirty="0">
              <a:latin typeface="Arial" panose="020B0604020202020204" pitchFamily="34" charset="0"/>
              <a:cs typeface="Arial" panose="020B0604020202020204" pitchFamily="34" charset="0"/>
            </a:endParaRPr>
          </a:p>
        </p:txBody>
      </p:sp>
      <p:graphicFrame>
        <p:nvGraphicFramePr>
          <p:cNvPr id="24" name="Chart 23"/>
          <p:cNvGraphicFramePr>
            <a:graphicFrameLocks/>
          </p:cNvGraphicFramePr>
          <p:nvPr>
            <p:extLst>
              <p:ext uri="{D42A27DB-BD31-4B8C-83A1-F6EECF244321}">
                <p14:modId xmlns:p14="http://schemas.microsoft.com/office/powerpoint/2010/main" val="99532358"/>
              </p:ext>
            </p:extLst>
          </p:nvPr>
        </p:nvGraphicFramePr>
        <p:xfrm>
          <a:off x="2298290" y="1583757"/>
          <a:ext cx="3919795" cy="2501651"/>
        </p:xfrm>
        <a:graphic>
          <a:graphicData uri="http://schemas.openxmlformats.org/drawingml/2006/chart">
            <c:chart xmlns:c="http://schemas.openxmlformats.org/drawingml/2006/chart" xmlns:r="http://schemas.openxmlformats.org/officeDocument/2006/relationships" r:id="rId8"/>
          </a:graphicData>
        </a:graphic>
      </p:graphicFrame>
    </p:spTree>
    <p:extLst>
      <p:ext uri="{BB962C8B-B14F-4D97-AF65-F5344CB8AC3E}">
        <p14:creationId xmlns:p14="http://schemas.microsoft.com/office/powerpoint/2010/main" val="3136178581"/>
      </p:ext>
    </p:extLst>
  </p:cSld>
  <p:clrMapOvr>
    <a:masterClrMapping/>
  </p:clrMapOvr>
  <p:transition spd="med">
    <p:cover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p:cTn id="7" dur="1000" fill="hold"/>
                                        <p:tgtEl>
                                          <p:spTgt spid="14"/>
                                        </p:tgtEl>
                                        <p:attrNameLst>
                                          <p:attrName>ppt_w</p:attrName>
                                        </p:attrNameLst>
                                      </p:cBhvr>
                                      <p:tavLst>
                                        <p:tav tm="0">
                                          <p:val>
                                            <p:fltVal val="0"/>
                                          </p:val>
                                        </p:tav>
                                        <p:tav tm="100000">
                                          <p:val>
                                            <p:strVal val="#ppt_w"/>
                                          </p:val>
                                        </p:tav>
                                      </p:tavLst>
                                    </p:anim>
                                    <p:anim calcmode="lin" valueType="num">
                                      <p:cBhvr>
                                        <p:cTn id="8" dur="1000" fill="hold"/>
                                        <p:tgtEl>
                                          <p:spTgt spid="14"/>
                                        </p:tgtEl>
                                        <p:attrNameLst>
                                          <p:attrName>ppt_h</p:attrName>
                                        </p:attrNameLst>
                                      </p:cBhvr>
                                      <p:tavLst>
                                        <p:tav tm="0">
                                          <p:val>
                                            <p:fltVal val="0"/>
                                          </p:val>
                                        </p:tav>
                                        <p:tav tm="100000">
                                          <p:val>
                                            <p:strVal val="#ppt_h"/>
                                          </p:val>
                                        </p:tav>
                                      </p:tavLst>
                                    </p:anim>
                                    <p:anim calcmode="lin" valueType="num">
                                      <p:cBhvr>
                                        <p:cTn id="9" dur="1000" fill="hold"/>
                                        <p:tgtEl>
                                          <p:spTgt spid="14"/>
                                        </p:tgtEl>
                                        <p:attrNameLst>
                                          <p:attrName>style.rotation</p:attrName>
                                        </p:attrNameLst>
                                      </p:cBhvr>
                                      <p:tavLst>
                                        <p:tav tm="0">
                                          <p:val>
                                            <p:fltVal val="90"/>
                                          </p:val>
                                        </p:tav>
                                        <p:tav tm="100000">
                                          <p:val>
                                            <p:fltVal val="0"/>
                                          </p:val>
                                        </p:tav>
                                      </p:tavLst>
                                    </p:anim>
                                    <p:animEffect transition="in" filter="fade">
                                      <p:cBhvr>
                                        <p:cTn id="10"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4" grpId="0">
        <p:bldAsOne/>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Line 2"/>
          <p:cNvSpPr>
            <a:spLocks noChangeShapeType="1"/>
          </p:cNvSpPr>
          <p:nvPr/>
        </p:nvSpPr>
        <p:spPr bwMode="auto">
          <a:xfrm>
            <a:off x="0" y="1066800"/>
            <a:ext cx="8686800" cy="0"/>
          </a:xfrm>
          <a:prstGeom prst="line">
            <a:avLst/>
          </a:prstGeom>
          <a:noFill/>
          <a:ln w="19050">
            <a:solidFill>
              <a:srgbClr val="FF6600"/>
            </a:solidFill>
            <a:round/>
            <a:headEnd/>
            <a:tailEnd/>
          </a:ln>
          <a:effectLst/>
        </p:spPr>
        <p:txBody>
          <a:bodyPr/>
          <a:lstStyle/>
          <a:p>
            <a:pPr eaLnBrk="0" fontAlgn="base" hangingPunct="0">
              <a:spcBef>
                <a:spcPct val="0"/>
              </a:spcBef>
              <a:spcAft>
                <a:spcPct val="0"/>
              </a:spcAft>
            </a:pPr>
            <a:endParaRPr lang="en-US" dirty="0">
              <a:solidFill>
                <a:srgbClr val="000000"/>
              </a:solidFill>
            </a:endParaRPr>
          </a:p>
        </p:txBody>
      </p:sp>
      <p:sp>
        <p:nvSpPr>
          <p:cNvPr id="2" name="Slide Number Placeholder 1"/>
          <p:cNvSpPr>
            <a:spLocks noGrp="1"/>
          </p:cNvSpPr>
          <p:nvPr>
            <p:ph type="sldNum" sz="quarter" idx="12"/>
          </p:nvPr>
        </p:nvSpPr>
        <p:spPr/>
        <p:txBody>
          <a:bodyPr/>
          <a:lstStyle/>
          <a:p>
            <a:fld id="{B3ACB187-37F7-4C51-A504-D64E49A8D6D4}" type="slidenum">
              <a:rPr lang="en-US" smtClean="0">
                <a:solidFill>
                  <a:srgbClr val="000000"/>
                </a:solidFill>
              </a:rPr>
              <a:pPr/>
              <a:t>4</a:t>
            </a:fld>
            <a:endParaRPr lang="en-US" dirty="0">
              <a:solidFill>
                <a:srgbClr val="000000"/>
              </a:solidFill>
            </a:endParaRPr>
          </a:p>
        </p:txBody>
      </p:sp>
      <p:sp>
        <p:nvSpPr>
          <p:cNvPr id="90115" name="Rectangle 3"/>
          <p:cNvSpPr>
            <a:spLocks noGrp="1" noChangeArrowheads="1"/>
          </p:cNvSpPr>
          <p:nvPr>
            <p:ph type="ctrTitle" idx="4294967295"/>
          </p:nvPr>
        </p:nvSpPr>
        <p:spPr>
          <a:xfrm>
            <a:off x="12819" y="381000"/>
            <a:ext cx="5562600" cy="457200"/>
          </a:xfrm>
          <a:prstGeom prst="rect">
            <a:avLst/>
          </a:prstGeom>
        </p:spPr>
        <p:txBody>
          <a:bodyPr>
            <a:normAutofit fontScale="90000"/>
          </a:bodyPr>
          <a:lstStyle/>
          <a:p>
            <a:r>
              <a:rPr lang="en-US" sz="2800" dirty="0" smtClean="0"/>
              <a:t> Open Budget Meeting</a:t>
            </a:r>
            <a:br>
              <a:rPr lang="en-US" sz="2800" dirty="0" smtClean="0"/>
            </a:br>
            <a:r>
              <a:rPr lang="en-US" sz="2800" dirty="0" smtClean="0"/>
              <a:t/>
            </a:r>
            <a:br>
              <a:rPr lang="en-US" sz="2800" dirty="0" smtClean="0"/>
            </a:br>
            <a:r>
              <a:rPr lang="en-US" sz="2800" dirty="0"/>
              <a:t> </a:t>
            </a:r>
            <a:r>
              <a:rPr lang="en-US" sz="2800" dirty="0" smtClean="0"/>
              <a:t>    </a:t>
            </a:r>
            <a:br>
              <a:rPr lang="en-US" sz="2800" dirty="0" smtClean="0"/>
            </a:br>
            <a:r>
              <a:rPr lang="en-US" sz="2800" dirty="0"/>
              <a:t/>
            </a:r>
            <a:br>
              <a:rPr lang="en-US" sz="2800" dirty="0"/>
            </a:br>
            <a:r>
              <a:rPr lang="en-US" sz="2800" dirty="0" smtClean="0"/>
              <a:t>     </a:t>
            </a:r>
            <a:r>
              <a:rPr lang="en-US" sz="2400" dirty="0" smtClean="0"/>
              <a:t/>
            </a:r>
            <a:br>
              <a:rPr lang="en-US" sz="2400" dirty="0" smtClean="0"/>
            </a:br>
            <a:r>
              <a:rPr lang="en-US" sz="1600" b="1" dirty="0">
                <a:solidFill>
                  <a:sysClr val="windowText" lastClr="000000"/>
                </a:solidFill>
              </a:rPr>
              <a:t/>
            </a:r>
            <a:br>
              <a:rPr lang="en-US" sz="1600" b="1" dirty="0">
                <a:solidFill>
                  <a:sysClr val="windowText" lastClr="000000"/>
                </a:solidFill>
              </a:rPr>
            </a:br>
            <a:r>
              <a:rPr lang="en-US" sz="1600" b="1" dirty="0">
                <a:solidFill>
                  <a:sysClr val="windowText" lastClr="000000"/>
                </a:solidFill>
              </a:rPr>
              <a:t/>
            </a:r>
            <a:br>
              <a:rPr lang="en-US" sz="1600" b="1" dirty="0">
                <a:solidFill>
                  <a:sysClr val="windowText" lastClr="000000"/>
                </a:solidFill>
              </a:rPr>
            </a:br>
            <a:r>
              <a:rPr lang="en-US" sz="1600" b="1" dirty="0" smtClean="0">
                <a:solidFill>
                  <a:sysClr val="windowText" lastClr="000000"/>
                </a:solidFill>
              </a:rPr>
              <a:t>                   </a:t>
            </a:r>
            <a:endParaRPr lang="en-US" sz="1600" dirty="0"/>
          </a:p>
        </p:txBody>
      </p:sp>
      <p:sp>
        <p:nvSpPr>
          <p:cNvPr id="90116" name="Rectangle 4"/>
          <p:cNvSpPr>
            <a:spLocks noGrp="1" noChangeArrowheads="1"/>
          </p:cNvSpPr>
          <p:nvPr>
            <p:ph type="subTitle" idx="4294967295"/>
          </p:nvPr>
        </p:nvSpPr>
        <p:spPr>
          <a:xfrm>
            <a:off x="2097088" y="3468688"/>
            <a:ext cx="7046912" cy="1560512"/>
          </a:xfrm>
          <a:prstGeom prst="rect">
            <a:avLst/>
          </a:prstGeom>
        </p:spPr>
        <p:txBody>
          <a:bodyPr/>
          <a:lstStyle/>
          <a:p>
            <a:endParaRPr lang="en-US" dirty="0" smtClean="0"/>
          </a:p>
          <a:p>
            <a:endParaRPr lang="en-US" dirty="0"/>
          </a:p>
        </p:txBody>
      </p:sp>
      <p:sp>
        <p:nvSpPr>
          <p:cNvPr id="22" name="Rectangle 21"/>
          <p:cNvSpPr/>
          <p:nvPr/>
        </p:nvSpPr>
        <p:spPr>
          <a:xfrm>
            <a:off x="152401" y="6686266"/>
            <a:ext cx="8801529" cy="171734"/>
          </a:xfrm>
          <a:prstGeom prst="rect">
            <a:avLst/>
          </a:prstGeom>
          <a:solidFill>
            <a:srgbClr val="F79646">
              <a:lumMod val="75000"/>
            </a:srgbClr>
          </a:solidFill>
          <a:ln w="25400" cap="flat" cmpd="sng" algn="ctr">
            <a:solidFill>
              <a:srgbClr val="4F81BD">
                <a:shade val="50000"/>
              </a:srgbClr>
            </a:solidFill>
            <a:prstDash val="solid"/>
          </a:ln>
          <a:effectLst/>
        </p:spPr>
        <p:txBody>
          <a:bodyPr rtlCol="0" anchor="ctr"/>
          <a:lstStyle/>
          <a:p>
            <a:pPr algn="ctr">
              <a:defRPr/>
            </a:pPr>
            <a:endParaRPr lang="en-US" kern="0" dirty="0">
              <a:solidFill>
                <a:sysClr val="window" lastClr="FFFFFF"/>
              </a:solidFill>
              <a:latin typeface="Calibri"/>
            </a:endParaRPr>
          </a:p>
        </p:txBody>
      </p:sp>
      <p:graphicFrame>
        <p:nvGraphicFramePr>
          <p:cNvPr id="13" name="Table 12"/>
          <p:cNvGraphicFramePr>
            <a:graphicFrameLocks noGrp="1"/>
          </p:cNvGraphicFramePr>
          <p:nvPr>
            <p:extLst>
              <p:ext uri="{D42A27DB-BD31-4B8C-83A1-F6EECF244321}">
                <p14:modId xmlns:p14="http://schemas.microsoft.com/office/powerpoint/2010/main" val="2624221589"/>
              </p:ext>
            </p:extLst>
          </p:nvPr>
        </p:nvGraphicFramePr>
        <p:xfrm>
          <a:off x="1066800" y="1143001"/>
          <a:ext cx="6477000" cy="1981200"/>
        </p:xfrm>
        <a:graphic>
          <a:graphicData uri="http://schemas.openxmlformats.org/drawingml/2006/table">
            <a:tbl>
              <a:tblPr/>
              <a:tblGrid>
                <a:gridCol w="1637445"/>
                <a:gridCol w="2565328"/>
                <a:gridCol w="2274227"/>
              </a:tblGrid>
              <a:tr h="266700">
                <a:tc gridSpan="3">
                  <a:txBody>
                    <a:bodyPr/>
                    <a:lstStyle/>
                    <a:p>
                      <a:pPr algn="ctr" fontAlgn="b"/>
                      <a:r>
                        <a:rPr lang="en-US" sz="1100" b="1" i="0" u="none" strike="noStrike" dirty="0">
                          <a:solidFill>
                            <a:srgbClr val="000000"/>
                          </a:solidFill>
                          <a:latin typeface="Calibri"/>
                        </a:rPr>
                        <a:t>STATE APPROPRIATION &amp; TUITION TRENDS FY09-FY15</a:t>
                      </a:r>
                    </a:p>
                  </a:txBody>
                  <a:tcPr marL="0" marR="0" marT="0" marB="0" anchor="b">
                    <a:lnL>
                      <a:noFill/>
                    </a:lnL>
                    <a:lnR>
                      <a:noFill/>
                    </a:lnR>
                    <a:lnT>
                      <a:noFill/>
                    </a:lnT>
                    <a:lnB>
                      <a:noFill/>
                    </a:lnB>
                  </a:tcPr>
                </a:tc>
                <a:tc hMerge="1">
                  <a:txBody>
                    <a:bodyPr/>
                    <a:lstStyle/>
                    <a:p>
                      <a:endParaRPr lang="en-US"/>
                    </a:p>
                  </a:txBody>
                  <a:tcPr/>
                </a:tc>
                <a:tc hMerge="1">
                  <a:txBody>
                    <a:bodyPr/>
                    <a:lstStyle/>
                    <a:p>
                      <a:endParaRPr lang="en-US"/>
                    </a:p>
                  </a:txBody>
                  <a:tcPr/>
                </a:tc>
              </a:tr>
              <a:tr h="190500">
                <a:tc>
                  <a:txBody>
                    <a:bodyPr/>
                    <a:lstStyle/>
                    <a:p>
                      <a:pPr algn="l" fontAlgn="b"/>
                      <a:endParaRPr lang="en-US" sz="1100" b="0" i="0" u="none" strike="noStrike" dirty="0">
                        <a:solidFill>
                          <a:srgbClr val="000000"/>
                        </a:solidFill>
                        <a:latin typeface="Calibri"/>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dirty="0">
                        <a:solidFill>
                          <a:srgbClr val="000000"/>
                        </a:solidFill>
                        <a:latin typeface="Calibri"/>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dirty="0">
                        <a:solidFill>
                          <a:srgbClr val="000000"/>
                        </a:solidFill>
                        <a:latin typeface="Calibri"/>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r>
              <a:tr h="190500">
                <a:tc>
                  <a:txBody>
                    <a:bodyPr/>
                    <a:lstStyle/>
                    <a:p>
                      <a:pPr algn="ctr" fontAlgn="b"/>
                      <a:r>
                        <a:rPr lang="en-US" sz="1100" b="1" i="0" u="none" strike="noStrike" dirty="0">
                          <a:solidFill>
                            <a:srgbClr val="000000"/>
                          </a:solidFill>
                          <a:latin typeface="Calibri"/>
                        </a:rPr>
                        <a:t>Fiscal Year</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dirty="0">
                          <a:solidFill>
                            <a:srgbClr val="000000"/>
                          </a:solidFill>
                          <a:latin typeface="Calibri"/>
                        </a:rPr>
                        <a:t> State Appropriation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dirty="0">
                          <a:solidFill>
                            <a:srgbClr val="000000"/>
                          </a:solidFill>
                          <a:latin typeface="Calibri"/>
                        </a:rPr>
                        <a:t>Tuition</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500">
                <a:tc>
                  <a:txBody>
                    <a:bodyPr/>
                    <a:lstStyle/>
                    <a:p>
                      <a:pPr algn="ctr" fontAlgn="b"/>
                      <a:r>
                        <a:rPr lang="en-US" sz="1100" b="0" i="0" u="none" strike="noStrike" dirty="0">
                          <a:solidFill>
                            <a:srgbClr val="000000"/>
                          </a:solidFill>
                          <a:latin typeface="Calibri"/>
                        </a:rPr>
                        <a:t>FY10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latin typeface="Calibri"/>
                        </a:rPr>
                        <a:t>$19,818,176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latin typeface="Calibri"/>
                        </a:rPr>
                        <a:t>$19,615,429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500">
                <a:tc>
                  <a:txBody>
                    <a:bodyPr/>
                    <a:lstStyle/>
                    <a:p>
                      <a:pPr algn="ctr" fontAlgn="b"/>
                      <a:r>
                        <a:rPr lang="en-US" sz="1100" b="0" i="0" u="none" strike="noStrike" dirty="0">
                          <a:solidFill>
                            <a:srgbClr val="000000"/>
                          </a:solidFill>
                          <a:latin typeface="Calibri"/>
                        </a:rPr>
                        <a:t>FY11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latin typeface="Calibri"/>
                        </a:rPr>
                        <a:t>$22,635,358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latin typeface="Calibri"/>
                        </a:rPr>
                        <a:t>$22,945,975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500">
                <a:tc>
                  <a:txBody>
                    <a:bodyPr/>
                    <a:lstStyle/>
                    <a:p>
                      <a:pPr algn="ctr" fontAlgn="b"/>
                      <a:r>
                        <a:rPr lang="en-US" sz="1100" b="0" i="0" u="none" strike="noStrike" dirty="0">
                          <a:solidFill>
                            <a:srgbClr val="000000"/>
                          </a:solidFill>
                          <a:latin typeface="Calibri"/>
                        </a:rPr>
                        <a:t>FY12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latin typeface="Calibri"/>
                        </a:rPr>
                        <a:t>$21,503,584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latin typeface="Calibri"/>
                        </a:rPr>
                        <a:t>$25,539,502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500">
                <a:tc>
                  <a:txBody>
                    <a:bodyPr/>
                    <a:lstStyle/>
                    <a:p>
                      <a:pPr algn="ctr" fontAlgn="b"/>
                      <a:r>
                        <a:rPr lang="en-US" sz="1100" b="0" i="0" u="none" strike="noStrike" dirty="0">
                          <a:solidFill>
                            <a:srgbClr val="000000"/>
                          </a:solidFill>
                          <a:latin typeface="Calibri"/>
                        </a:rPr>
                        <a:t>FY13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latin typeface="Calibri"/>
                        </a:rPr>
                        <a:t>$21,736,525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latin typeface="Calibri"/>
                        </a:rPr>
                        <a:t>$27,046,979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500">
                <a:tc>
                  <a:txBody>
                    <a:bodyPr/>
                    <a:lstStyle/>
                    <a:p>
                      <a:pPr algn="ctr" fontAlgn="b"/>
                      <a:r>
                        <a:rPr lang="en-US" sz="1100" b="0" i="0" u="none" strike="noStrike" dirty="0">
                          <a:solidFill>
                            <a:srgbClr val="000000"/>
                          </a:solidFill>
                          <a:latin typeface="Calibri"/>
                        </a:rPr>
                        <a:t>FY14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latin typeface="Calibri"/>
                        </a:rPr>
                        <a:t>$23,251,922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latin typeface="Calibri"/>
                        </a:rPr>
                        <a:t>$28,162,460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500">
                <a:tc>
                  <a:txBody>
                    <a:bodyPr/>
                    <a:lstStyle/>
                    <a:p>
                      <a:pPr algn="ctr" fontAlgn="b"/>
                      <a:r>
                        <a:rPr lang="en-US" sz="1100" b="0" i="0" u="none" strike="noStrike" dirty="0">
                          <a:solidFill>
                            <a:srgbClr val="000000"/>
                          </a:solidFill>
                          <a:latin typeface="Calibri"/>
                        </a:rPr>
                        <a:t>FY15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latin typeface="Calibri"/>
                        </a:rPr>
                        <a:t>$24,067,121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latin typeface="Calibri"/>
                        </a:rPr>
                        <a:t>$</a:t>
                      </a:r>
                      <a:r>
                        <a:rPr lang="en-US" sz="1100" b="0" i="0" u="none" strike="noStrike" dirty="0" smtClean="0">
                          <a:solidFill>
                            <a:srgbClr val="000000"/>
                          </a:solidFill>
                          <a:latin typeface="Calibri"/>
                        </a:rPr>
                        <a:t>27,130,000* </a:t>
                      </a:r>
                      <a:endParaRPr lang="en-US" sz="1100" b="0" i="0" u="none" strike="noStrike" dirty="0">
                        <a:solidFill>
                          <a:srgbClr val="000000"/>
                        </a:solidFill>
                        <a:latin typeface="Calibri"/>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500">
                <a:tc>
                  <a:txBody>
                    <a:bodyPr/>
                    <a:lstStyle/>
                    <a:p>
                      <a:pPr algn="ctr" fontAlgn="b"/>
                      <a:r>
                        <a:rPr lang="en-US" sz="1100" b="0" i="0" u="none" strike="noStrike" dirty="0" smtClean="0">
                          <a:solidFill>
                            <a:srgbClr val="000000"/>
                          </a:solidFill>
                          <a:latin typeface="Calibri"/>
                        </a:rPr>
                        <a:t>FY16</a:t>
                      </a:r>
                      <a:endParaRPr lang="en-US" sz="1100" b="0" i="0" u="none" strike="noStrike" dirty="0">
                        <a:solidFill>
                          <a:srgbClr val="000000"/>
                        </a:solidFill>
                        <a:latin typeface="Calibri"/>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smtClean="0">
                          <a:solidFill>
                            <a:srgbClr val="000000"/>
                          </a:solidFill>
                          <a:latin typeface="Calibri"/>
                        </a:rPr>
                        <a:t>$25,198,595</a:t>
                      </a:r>
                      <a:endParaRPr lang="en-US" sz="1100" b="0" i="0" u="none" strike="noStrike" dirty="0">
                        <a:solidFill>
                          <a:srgbClr val="000000"/>
                        </a:solidFill>
                        <a:latin typeface="Calibri"/>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smtClean="0">
                          <a:solidFill>
                            <a:schemeClr val="tx1"/>
                          </a:solidFill>
                          <a:latin typeface="Calibri"/>
                        </a:rPr>
                        <a:t>$26,928,500*</a:t>
                      </a:r>
                      <a:endParaRPr lang="en-US" sz="1100" b="0" i="0" u="none" strike="noStrike" dirty="0">
                        <a:solidFill>
                          <a:schemeClr val="tx1"/>
                        </a:solidFill>
                        <a:latin typeface="Calibri"/>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graphicFrame>
        <p:nvGraphicFramePr>
          <p:cNvPr id="14" name="Chart 13"/>
          <p:cNvGraphicFramePr/>
          <p:nvPr>
            <p:extLst>
              <p:ext uri="{D42A27DB-BD31-4B8C-83A1-F6EECF244321}">
                <p14:modId xmlns:p14="http://schemas.microsoft.com/office/powerpoint/2010/main" val="1933780081"/>
              </p:ext>
            </p:extLst>
          </p:nvPr>
        </p:nvGraphicFramePr>
        <p:xfrm>
          <a:off x="1447800" y="3200400"/>
          <a:ext cx="7391400" cy="2667000"/>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6435211" y="5882731"/>
            <a:ext cx="2171270" cy="246221"/>
          </a:xfrm>
          <a:prstGeom prst="rect">
            <a:avLst/>
          </a:prstGeom>
          <a:noFill/>
        </p:spPr>
        <p:txBody>
          <a:bodyPr wrap="square" rtlCol="0">
            <a:spAutoFit/>
          </a:bodyPr>
          <a:lstStyle/>
          <a:p>
            <a:r>
              <a:rPr lang="en-US" sz="1000" dirty="0" smtClean="0"/>
              <a:t>* FY15 and FY16 Tuition is projected</a:t>
            </a:r>
            <a:endParaRPr lang="en-US" sz="1000" dirty="0"/>
          </a:p>
        </p:txBody>
      </p:sp>
    </p:spTree>
    <p:extLst>
      <p:ext uri="{BB962C8B-B14F-4D97-AF65-F5344CB8AC3E}">
        <p14:creationId xmlns:p14="http://schemas.microsoft.com/office/powerpoint/2010/main" val="14183513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Line 2"/>
          <p:cNvSpPr>
            <a:spLocks noChangeShapeType="1"/>
          </p:cNvSpPr>
          <p:nvPr/>
        </p:nvSpPr>
        <p:spPr bwMode="auto">
          <a:xfrm>
            <a:off x="-67962" y="838200"/>
            <a:ext cx="8686800" cy="0"/>
          </a:xfrm>
          <a:prstGeom prst="line">
            <a:avLst/>
          </a:prstGeom>
          <a:noFill/>
          <a:ln w="19050">
            <a:solidFill>
              <a:srgbClr val="FF6600"/>
            </a:solidFill>
            <a:round/>
            <a:headEnd/>
            <a:tailEnd/>
          </a:ln>
          <a:effectLst/>
        </p:spPr>
        <p:txBody>
          <a:bodyPr/>
          <a:lstStyle/>
          <a:p>
            <a:pPr eaLnBrk="0" fontAlgn="base" hangingPunct="0">
              <a:spcBef>
                <a:spcPct val="0"/>
              </a:spcBef>
              <a:spcAft>
                <a:spcPct val="0"/>
              </a:spcAft>
            </a:pPr>
            <a:endParaRPr lang="en-US" dirty="0">
              <a:solidFill>
                <a:srgbClr val="000000"/>
              </a:solidFill>
            </a:endParaRPr>
          </a:p>
        </p:txBody>
      </p:sp>
      <p:sp>
        <p:nvSpPr>
          <p:cNvPr id="2" name="Slide Number Placeholder 1"/>
          <p:cNvSpPr>
            <a:spLocks noGrp="1"/>
          </p:cNvSpPr>
          <p:nvPr>
            <p:ph type="sldNum" sz="quarter" idx="12"/>
          </p:nvPr>
        </p:nvSpPr>
        <p:spPr>
          <a:xfrm>
            <a:off x="6517105" y="6372944"/>
            <a:ext cx="2133600" cy="365125"/>
          </a:xfrm>
        </p:spPr>
        <p:txBody>
          <a:bodyPr/>
          <a:lstStyle/>
          <a:p>
            <a:pPr algn="just"/>
            <a:r>
              <a:rPr lang="en-US" dirty="0" smtClean="0">
                <a:solidFill>
                  <a:srgbClr val="000000"/>
                </a:solidFill>
              </a:rPr>
              <a:t>		</a:t>
            </a:r>
            <a:fld id="{B3ACB187-37F7-4C51-A504-D64E49A8D6D4}" type="slidenum">
              <a:rPr lang="en-US" smtClean="0">
                <a:solidFill>
                  <a:srgbClr val="000000"/>
                </a:solidFill>
              </a:rPr>
              <a:pPr algn="just"/>
              <a:t>5</a:t>
            </a:fld>
            <a:endParaRPr lang="en-US" dirty="0">
              <a:solidFill>
                <a:srgbClr val="000000"/>
              </a:solidFill>
            </a:endParaRPr>
          </a:p>
        </p:txBody>
      </p:sp>
      <p:sp>
        <p:nvSpPr>
          <p:cNvPr id="90115" name="Rectangle 3"/>
          <p:cNvSpPr>
            <a:spLocks noGrp="1" noChangeArrowheads="1"/>
          </p:cNvSpPr>
          <p:nvPr>
            <p:ph type="ctrTitle" idx="4294967295"/>
          </p:nvPr>
        </p:nvSpPr>
        <p:spPr>
          <a:xfrm>
            <a:off x="0" y="381000"/>
            <a:ext cx="5562600" cy="457200"/>
          </a:xfrm>
          <a:prstGeom prst="rect">
            <a:avLst/>
          </a:prstGeom>
        </p:spPr>
        <p:txBody>
          <a:bodyPr>
            <a:normAutofit fontScale="90000"/>
          </a:bodyPr>
          <a:lstStyle/>
          <a:p>
            <a:r>
              <a:rPr lang="en-US" sz="2800" dirty="0" smtClean="0"/>
              <a:t>Open Budget Meeting</a:t>
            </a:r>
            <a:br>
              <a:rPr lang="en-US" sz="2800" dirty="0" smtClean="0"/>
            </a:br>
            <a:r>
              <a:rPr lang="en-US" sz="2800" dirty="0" smtClean="0"/>
              <a:t/>
            </a:r>
            <a:br>
              <a:rPr lang="en-US" sz="2800" dirty="0" smtClean="0"/>
            </a:br>
            <a:r>
              <a:rPr lang="en-US" sz="2800" dirty="0"/>
              <a:t> </a:t>
            </a:r>
            <a:r>
              <a:rPr lang="en-US" sz="2800" dirty="0" smtClean="0"/>
              <a:t>    </a:t>
            </a:r>
            <a:br>
              <a:rPr lang="en-US" sz="2800" dirty="0" smtClean="0"/>
            </a:br>
            <a:r>
              <a:rPr lang="en-US" sz="2800" dirty="0"/>
              <a:t/>
            </a:r>
            <a:br>
              <a:rPr lang="en-US" sz="2800" dirty="0"/>
            </a:br>
            <a:r>
              <a:rPr lang="en-US" sz="2800" dirty="0" smtClean="0"/>
              <a:t>     </a:t>
            </a:r>
            <a:r>
              <a:rPr lang="en-US" sz="2400" dirty="0" smtClean="0"/>
              <a:t/>
            </a:r>
            <a:br>
              <a:rPr lang="en-US" sz="2400" dirty="0" smtClean="0"/>
            </a:br>
            <a:r>
              <a:rPr lang="en-US" sz="1600" b="1" dirty="0">
                <a:solidFill>
                  <a:sysClr val="windowText" lastClr="000000"/>
                </a:solidFill>
              </a:rPr>
              <a:t/>
            </a:r>
            <a:br>
              <a:rPr lang="en-US" sz="1600" b="1" dirty="0">
                <a:solidFill>
                  <a:sysClr val="windowText" lastClr="000000"/>
                </a:solidFill>
              </a:rPr>
            </a:br>
            <a:r>
              <a:rPr lang="en-US" sz="1600" b="1" dirty="0">
                <a:solidFill>
                  <a:sysClr val="windowText" lastClr="000000"/>
                </a:solidFill>
              </a:rPr>
              <a:t/>
            </a:r>
            <a:br>
              <a:rPr lang="en-US" sz="1600" b="1" dirty="0">
                <a:solidFill>
                  <a:sysClr val="windowText" lastClr="000000"/>
                </a:solidFill>
              </a:rPr>
            </a:br>
            <a:r>
              <a:rPr lang="en-US" sz="1600" b="1" dirty="0" smtClean="0">
                <a:solidFill>
                  <a:sysClr val="windowText" lastClr="000000"/>
                </a:solidFill>
              </a:rPr>
              <a:t>                   </a:t>
            </a:r>
            <a:endParaRPr lang="en-US" sz="1600" dirty="0"/>
          </a:p>
        </p:txBody>
      </p:sp>
      <p:sp>
        <p:nvSpPr>
          <p:cNvPr id="90116" name="Rectangle 4"/>
          <p:cNvSpPr>
            <a:spLocks noGrp="1" noChangeArrowheads="1"/>
          </p:cNvSpPr>
          <p:nvPr>
            <p:ph type="subTitle" idx="4294967295"/>
          </p:nvPr>
        </p:nvSpPr>
        <p:spPr>
          <a:xfrm>
            <a:off x="2097088" y="3468688"/>
            <a:ext cx="7046912" cy="1560512"/>
          </a:xfrm>
          <a:prstGeom prst="rect">
            <a:avLst/>
          </a:prstGeom>
        </p:spPr>
        <p:txBody>
          <a:bodyPr/>
          <a:lstStyle/>
          <a:p>
            <a:endParaRPr lang="en-US" dirty="0" smtClean="0"/>
          </a:p>
          <a:p>
            <a:endParaRPr lang="en-US" dirty="0"/>
          </a:p>
        </p:txBody>
      </p:sp>
      <p:sp>
        <p:nvSpPr>
          <p:cNvPr id="22" name="Rectangle 21"/>
          <p:cNvSpPr/>
          <p:nvPr/>
        </p:nvSpPr>
        <p:spPr>
          <a:xfrm>
            <a:off x="152401" y="6686266"/>
            <a:ext cx="8801529" cy="171734"/>
          </a:xfrm>
          <a:prstGeom prst="rect">
            <a:avLst/>
          </a:prstGeom>
          <a:solidFill>
            <a:srgbClr val="F79646">
              <a:lumMod val="75000"/>
            </a:srgbClr>
          </a:solidFill>
          <a:ln w="25400" cap="flat" cmpd="sng" algn="ctr">
            <a:solidFill>
              <a:srgbClr val="4F81BD">
                <a:shade val="50000"/>
              </a:srgbClr>
            </a:solidFill>
            <a:prstDash val="solid"/>
          </a:ln>
          <a:effectLst/>
        </p:spPr>
        <p:txBody>
          <a:bodyPr rtlCol="0" anchor="ctr"/>
          <a:lstStyle/>
          <a:p>
            <a:pPr algn="ctr">
              <a:defRPr/>
            </a:pPr>
            <a:endParaRPr lang="en-US" kern="0" dirty="0">
              <a:solidFill>
                <a:sysClr val="window" lastClr="FFFFFF"/>
              </a:solidFill>
              <a:latin typeface="Calibri"/>
            </a:endParaRPr>
          </a:p>
        </p:txBody>
      </p:sp>
      <p:sp>
        <p:nvSpPr>
          <p:cNvPr id="37892" name="Rectangle 4"/>
          <p:cNvSpPr>
            <a:spLocks noChangeArrowheads="1"/>
          </p:cNvSpPr>
          <p:nvPr/>
        </p:nvSpPr>
        <p:spPr bwMode="auto">
          <a:xfrm>
            <a:off x="1" y="43935"/>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graphicFrame>
        <p:nvGraphicFramePr>
          <p:cNvPr id="14" name="Table 13"/>
          <p:cNvGraphicFramePr>
            <a:graphicFrameLocks noGrp="1"/>
          </p:cNvGraphicFramePr>
          <p:nvPr>
            <p:extLst>
              <p:ext uri="{D42A27DB-BD31-4B8C-83A1-F6EECF244321}">
                <p14:modId xmlns:p14="http://schemas.microsoft.com/office/powerpoint/2010/main" val="4277527015"/>
              </p:ext>
            </p:extLst>
          </p:nvPr>
        </p:nvGraphicFramePr>
        <p:xfrm>
          <a:off x="742060" y="3955269"/>
          <a:ext cx="7334039" cy="1336861"/>
        </p:xfrm>
        <a:graphic>
          <a:graphicData uri="http://schemas.openxmlformats.org/drawingml/2006/table">
            <a:tbl>
              <a:tblPr/>
              <a:tblGrid>
                <a:gridCol w="3267408"/>
                <a:gridCol w="966901"/>
                <a:gridCol w="984143"/>
                <a:gridCol w="1128312"/>
                <a:gridCol w="987275"/>
              </a:tblGrid>
              <a:tr h="212292">
                <a:tc>
                  <a:txBody>
                    <a:bodyPr/>
                    <a:lstStyle/>
                    <a:p>
                      <a:pPr marL="0" marR="0" algn="l">
                        <a:lnSpc>
                          <a:spcPct val="115000"/>
                        </a:lnSpc>
                        <a:spcBef>
                          <a:spcPts val="0"/>
                        </a:spcBef>
                        <a:spcAft>
                          <a:spcPts val="0"/>
                        </a:spcAft>
                      </a:pPr>
                      <a:r>
                        <a:rPr lang="en-US" sz="900" b="1" dirty="0">
                          <a:solidFill>
                            <a:srgbClr val="000000"/>
                          </a:solidFill>
                          <a:latin typeface="Arial"/>
                          <a:ea typeface="Times New Roman"/>
                          <a:cs typeface="Times New Roman"/>
                        </a:rPr>
                        <a:t>Mandatory Fee Chart</a:t>
                      </a:r>
                      <a:endParaRPr lang="en-US" sz="11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1" dirty="0">
                          <a:solidFill>
                            <a:srgbClr val="000000"/>
                          </a:solidFill>
                          <a:latin typeface="Arial"/>
                          <a:ea typeface="Times New Roman"/>
                          <a:cs typeface="Times New Roman"/>
                        </a:rPr>
                        <a:t>FY </a:t>
                      </a:r>
                      <a:r>
                        <a:rPr lang="en-US" sz="900" b="1" dirty="0" smtClean="0">
                          <a:solidFill>
                            <a:srgbClr val="000000"/>
                          </a:solidFill>
                          <a:latin typeface="Arial"/>
                          <a:ea typeface="Times New Roman"/>
                          <a:cs typeface="Times New Roman"/>
                        </a:rPr>
                        <a:t>2012</a:t>
                      </a:r>
                      <a:endParaRPr lang="en-US" sz="11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1" dirty="0">
                          <a:solidFill>
                            <a:srgbClr val="000000"/>
                          </a:solidFill>
                          <a:latin typeface="Arial"/>
                          <a:ea typeface="Times New Roman"/>
                          <a:cs typeface="Times New Roman"/>
                        </a:rPr>
                        <a:t>FY </a:t>
                      </a:r>
                      <a:r>
                        <a:rPr lang="en-US" sz="900" b="1" dirty="0" smtClean="0">
                          <a:solidFill>
                            <a:srgbClr val="000000"/>
                          </a:solidFill>
                          <a:latin typeface="Arial"/>
                          <a:ea typeface="Times New Roman"/>
                          <a:cs typeface="Times New Roman"/>
                        </a:rPr>
                        <a:t>2013</a:t>
                      </a:r>
                      <a:endParaRPr lang="en-US" sz="11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1" dirty="0">
                          <a:solidFill>
                            <a:srgbClr val="000000"/>
                          </a:solidFill>
                          <a:latin typeface="Arial"/>
                          <a:ea typeface="Times New Roman"/>
                          <a:cs typeface="Times New Roman"/>
                        </a:rPr>
                        <a:t>FY </a:t>
                      </a:r>
                      <a:r>
                        <a:rPr lang="en-US" sz="900" b="1" dirty="0" smtClean="0">
                          <a:solidFill>
                            <a:srgbClr val="000000"/>
                          </a:solidFill>
                          <a:latin typeface="Arial"/>
                          <a:ea typeface="Times New Roman"/>
                          <a:cs typeface="Times New Roman"/>
                        </a:rPr>
                        <a:t>2014</a:t>
                      </a:r>
                      <a:endParaRPr lang="en-US" sz="11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1" dirty="0">
                          <a:solidFill>
                            <a:srgbClr val="000000"/>
                          </a:solidFill>
                          <a:latin typeface="Arial"/>
                          <a:ea typeface="Times New Roman"/>
                          <a:cs typeface="Times New Roman"/>
                        </a:rPr>
                        <a:t>FY </a:t>
                      </a:r>
                      <a:r>
                        <a:rPr lang="en-US" sz="900" b="1" dirty="0" smtClean="0">
                          <a:solidFill>
                            <a:srgbClr val="000000"/>
                          </a:solidFill>
                          <a:latin typeface="Arial"/>
                          <a:ea typeface="Times New Roman"/>
                          <a:cs typeface="Times New Roman"/>
                        </a:rPr>
                        <a:t>2015</a:t>
                      </a:r>
                      <a:endParaRPr lang="en-US" sz="11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9266">
                <a:tc>
                  <a:txBody>
                    <a:bodyPr/>
                    <a:lstStyle/>
                    <a:p>
                      <a:pPr marL="0" marR="0" algn="just">
                        <a:lnSpc>
                          <a:spcPct val="115000"/>
                        </a:lnSpc>
                        <a:spcBef>
                          <a:spcPts val="0"/>
                        </a:spcBef>
                        <a:spcAft>
                          <a:spcPts val="0"/>
                        </a:spcAft>
                      </a:pPr>
                      <a:r>
                        <a:rPr lang="en-US" sz="900" dirty="0" smtClean="0">
                          <a:solidFill>
                            <a:srgbClr val="000000"/>
                          </a:solidFill>
                          <a:latin typeface="Arial"/>
                          <a:ea typeface="Times New Roman"/>
                          <a:cs typeface="Times New Roman"/>
                        </a:rPr>
                        <a:t>Laker </a:t>
                      </a:r>
                      <a:r>
                        <a:rPr lang="en-US" sz="900" dirty="0">
                          <a:solidFill>
                            <a:srgbClr val="000000"/>
                          </a:solidFill>
                          <a:latin typeface="Arial"/>
                          <a:ea typeface="Times New Roman"/>
                          <a:cs typeface="Times New Roman"/>
                        </a:rPr>
                        <a:t>Card</a:t>
                      </a:r>
                      <a:endParaRPr lang="en-US" sz="11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1" dirty="0">
                          <a:solidFill>
                            <a:srgbClr val="000000"/>
                          </a:solidFill>
                          <a:latin typeface="Arial"/>
                          <a:ea typeface="Times New Roman"/>
                          <a:cs typeface="Times New Roman"/>
                        </a:rPr>
                        <a:t>20</a:t>
                      </a:r>
                      <a:endParaRPr lang="en-US" sz="11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1" dirty="0">
                          <a:solidFill>
                            <a:srgbClr val="000000"/>
                          </a:solidFill>
                          <a:latin typeface="Arial"/>
                          <a:ea typeface="Times New Roman"/>
                          <a:cs typeface="Times New Roman"/>
                        </a:rPr>
                        <a:t>20</a:t>
                      </a:r>
                      <a:endParaRPr lang="en-US" sz="11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1" dirty="0">
                          <a:solidFill>
                            <a:srgbClr val="000000"/>
                          </a:solidFill>
                          <a:latin typeface="Arial"/>
                          <a:ea typeface="Times New Roman"/>
                          <a:cs typeface="Times New Roman"/>
                        </a:rPr>
                        <a:t>20</a:t>
                      </a:r>
                      <a:endParaRPr lang="en-US" sz="11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1" dirty="0">
                          <a:solidFill>
                            <a:srgbClr val="000000"/>
                          </a:solidFill>
                          <a:latin typeface="Arial"/>
                          <a:ea typeface="Times New Roman"/>
                          <a:cs typeface="Times New Roman"/>
                        </a:rPr>
                        <a:t>20</a:t>
                      </a:r>
                      <a:endParaRPr lang="en-US" sz="11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8973">
                <a:tc>
                  <a:txBody>
                    <a:bodyPr/>
                    <a:lstStyle/>
                    <a:p>
                      <a:pPr marL="0" marR="0" algn="l">
                        <a:lnSpc>
                          <a:spcPct val="115000"/>
                        </a:lnSpc>
                        <a:spcBef>
                          <a:spcPts val="0"/>
                        </a:spcBef>
                        <a:spcAft>
                          <a:spcPts val="0"/>
                        </a:spcAft>
                      </a:pPr>
                      <a:r>
                        <a:rPr lang="en-US" sz="900" dirty="0">
                          <a:solidFill>
                            <a:srgbClr val="000000"/>
                          </a:solidFill>
                          <a:latin typeface="Arial"/>
                          <a:ea typeface="Times New Roman"/>
                          <a:cs typeface="Times New Roman"/>
                        </a:rPr>
                        <a:t>Technology</a:t>
                      </a:r>
                      <a:endParaRPr lang="en-US" sz="11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1" dirty="0">
                          <a:solidFill>
                            <a:srgbClr val="000000"/>
                          </a:solidFill>
                          <a:latin typeface="Arial"/>
                          <a:ea typeface="Times New Roman"/>
                          <a:cs typeface="Times New Roman"/>
                        </a:rPr>
                        <a:t>57</a:t>
                      </a:r>
                      <a:endParaRPr lang="en-US" sz="11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1" dirty="0">
                          <a:solidFill>
                            <a:srgbClr val="000000"/>
                          </a:solidFill>
                          <a:latin typeface="Arial"/>
                          <a:ea typeface="Times New Roman"/>
                          <a:cs typeface="Times New Roman"/>
                        </a:rPr>
                        <a:t>57</a:t>
                      </a:r>
                      <a:endParaRPr lang="en-US" sz="11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1" dirty="0">
                          <a:solidFill>
                            <a:srgbClr val="000000"/>
                          </a:solidFill>
                          <a:latin typeface="Arial"/>
                          <a:ea typeface="Times New Roman"/>
                          <a:cs typeface="Times New Roman"/>
                        </a:rPr>
                        <a:t>57</a:t>
                      </a:r>
                      <a:endParaRPr lang="en-US" sz="11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1" dirty="0">
                          <a:solidFill>
                            <a:srgbClr val="000000"/>
                          </a:solidFill>
                          <a:latin typeface="Arial"/>
                          <a:ea typeface="Times New Roman"/>
                          <a:cs typeface="Times New Roman"/>
                        </a:rPr>
                        <a:t>57</a:t>
                      </a:r>
                      <a:endParaRPr lang="en-US" sz="11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9266">
                <a:tc>
                  <a:txBody>
                    <a:bodyPr/>
                    <a:lstStyle/>
                    <a:p>
                      <a:pPr marL="0" marR="0" algn="l">
                        <a:lnSpc>
                          <a:spcPct val="115000"/>
                        </a:lnSpc>
                        <a:spcBef>
                          <a:spcPts val="0"/>
                        </a:spcBef>
                        <a:spcAft>
                          <a:spcPts val="0"/>
                        </a:spcAft>
                      </a:pPr>
                      <a:r>
                        <a:rPr lang="en-US" sz="900" dirty="0">
                          <a:solidFill>
                            <a:srgbClr val="000000"/>
                          </a:solidFill>
                          <a:latin typeface="Arial"/>
                          <a:ea typeface="Times New Roman"/>
                          <a:cs typeface="Times New Roman"/>
                        </a:rPr>
                        <a:t>Student Activity</a:t>
                      </a:r>
                      <a:endParaRPr lang="en-US" sz="11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lnSpc>
                          <a:spcPct val="115000"/>
                        </a:lnSpc>
                        <a:spcBef>
                          <a:spcPts val="0"/>
                        </a:spcBef>
                        <a:spcAft>
                          <a:spcPts val="0"/>
                        </a:spcAft>
                      </a:pPr>
                      <a:r>
                        <a:rPr lang="en-US" sz="900" b="1" kern="1200" dirty="0">
                          <a:solidFill>
                            <a:srgbClr val="000000"/>
                          </a:solidFill>
                          <a:latin typeface="Arial"/>
                          <a:ea typeface="Times New Roman"/>
                          <a:cs typeface="Times New Roman"/>
                        </a:rPr>
                        <a:t>60</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lnSpc>
                          <a:spcPct val="115000"/>
                        </a:lnSpc>
                        <a:spcBef>
                          <a:spcPts val="0"/>
                        </a:spcBef>
                        <a:spcAft>
                          <a:spcPts val="0"/>
                        </a:spcAft>
                      </a:pPr>
                      <a:r>
                        <a:rPr lang="en-US" sz="900" b="1" kern="1200" dirty="0">
                          <a:solidFill>
                            <a:srgbClr val="000000"/>
                          </a:solidFill>
                          <a:latin typeface="Arial"/>
                          <a:ea typeface="Times New Roman"/>
                          <a:cs typeface="Times New Roman"/>
                        </a:rPr>
                        <a:t>60</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900" b="1" dirty="0">
                          <a:solidFill>
                            <a:srgbClr val="000000"/>
                          </a:solidFill>
                          <a:latin typeface="Arial"/>
                          <a:ea typeface="Times New Roman"/>
                          <a:cs typeface="Times New Roman"/>
                        </a:rPr>
                        <a:t>60</a:t>
                      </a:r>
                      <a:endParaRPr lang="en-US" sz="11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1" dirty="0">
                          <a:solidFill>
                            <a:srgbClr val="000000"/>
                          </a:solidFill>
                          <a:latin typeface="Arial"/>
                          <a:ea typeface="Times New Roman"/>
                          <a:cs typeface="Times New Roman"/>
                        </a:rPr>
                        <a:t>60</a:t>
                      </a:r>
                      <a:endParaRPr lang="en-US" sz="11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9266">
                <a:tc>
                  <a:txBody>
                    <a:bodyPr/>
                    <a:lstStyle/>
                    <a:p>
                      <a:pPr marL="0" marR="0" algn="l">
                        <a:lnSpc>
                          <a:spcPct val="115000"/>
                        </a:lnSpc>
                        <a:spcBef>
                          <a:spcPts val="0"/>
                        </a:spcBef>
                        <a:spcAft>
                          <a:spcPts val="0"/>
                        </a:spcAft>
                      </a:pPr>
                      <a:r>
                        <a:rPr lang="en-US" sz="900" dirty="0">
                          <a:solidFill>
                            <a:srgbClr val="000000"/>
                          </a:solidFill>
                          <a:latin typeface="Arial"/>
                          <a:ea typeface="Times New Roman"/>
                          <a:cs typeface="Times New Roman"/>
                        </a:rPr>
                        <a:t>Athletic</a:t>
                      </a:r>
                      <a:endParaRPr lang="en-US" sz="11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lnSpc>
                          <a:spcPct val="115000"/>
                        </a:lnSpc>
                        <a:spcBef>
                          <a:spcPts val="0"/>
                        </a:spcBef>
                        <a:spcAft>
                          <a:spcPts val="0"/>
                        </a:spcAft>
                      </a:pPr>
                      <a:r>
                        <a:rPr lang="en-US" sz="900" b="1" kern="1200" dirty="0">
                          <a:solidFill>
                            <a:srgbClr val="000000"/>
                          </a:solidFill>
                          <a:latin typeface="Arial"/>
                          <a:ea typeface="Times New Roman"/>
                          <a:cs typeface="Times New Roman"/>
                        </a:rPr>
                        <a:t>160</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lnSpc>
                          <a:spcPct val="115000"/>
                        </a:lnSpc>
                        <a:spcBef>
                          <a:spcPts val="0"/>
                        </a:spcBef>
                        <a:spcAft>
                          <a:spcPts val="0"/>
                        </a:spcAft>
                      </a:pPr>
                      <a:r>
                        <a:rPr lang="en-US" sz="900" b="1" kern="1200" dirty="0">
                          <a:solidFill>
                            <a:srgbClr val="000000"/>
                          </a:solidFill>
                          <a:latin typeface="Arial"/>
                          <a:ea typeface="Times New Roman"/>
                          <a:cs typeface="Times New Roman"/>
                        </a:rPr>
                        <a:t>160</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900" b="1" dirty="0">
                          <a:solidFill>
                            <a:srgbClr val="000000"/>
                          </a:solidFill>
                          <a:latin typeface="Arial"/>
                          <a:ea typeface="Times New Roman"/>
                          <a:cs typeface="Times New Roman"/>
                        </a:rPr>
                        <a:t>160</a:t>
                      </a:r>
                      <a:endParaRPr lang="en-US" sz="11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1" dirty="0">
                          <a:solidFill>
                            <a:srgbClr val="000000"/>
                          </a:solidFill>
                          <a:latin typeface="Arial"/>
                          <a:ea typeface="Times New Roman"/>
                          <a:cs typeface="Times New Roman"/>
                        </a:rPr>
                        <a:t>160</a:t>
                      </a:r>
                      <a:endParaRPr lang="en-US" sz="11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9266">
                <a:tc>
                  <a:txBody>
                    <a:bodyPr/>
                    <a:lstStyle/>
                    <a:p>
                      <a:pPr marL="0" marR="0" algn="l">
                        <a:lnSpc>
                          <a:spcPct val="115000"/>
                        </a:lnSpc>
                        <a:spcBef>
                          <a:spcPts val="0"/>
                        </a:spcBef>
                        <a:spcAft>
                          <a:spcPts val="0"/>
                        </a:spcAft>
                      </a:pPr>
                      <a:r>
                        <a:rPr lang="en-US" sz="900" dirty="0">
                          <a:solidFill>
                            <a:srgbClr val="000000"/>
                          </a:solidFill>
                          <a:latin typeface="Arial"/>
                          <a:ea typeface="Times New Roman"/>
                          <a:cs typeface="Times New Roman"/>
                        </a:rPr>
                        <a:t>Health</a:t>
                      </a:r>
                      <a:endParaRPr lang="en-US" sz="11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lnSpc>
                          <a:spcPct val="115000"/>
                        </a:lnSpc>
                        <a:spcBef>
                          <a:spcPts val="0"/>
                        </a:spcBef>
                        <a:spcAft>
                          <a:spcPts val="0"/>
                        </a:spcAft>
                      </a:pPr>
                      <a:r>
                        <a:rPr lang="en-US" sz="900" b="1" kern="1200" dirty="0">
                          <a:solidFill>
                            <a:srgbClr val="000000"/>
                          </a:solidFill>
                          <a:latin typeface="Arial"/>
                          <a:ea typeface="Times New Roman"/>
                          <a:cs typeface="Times New Roman"/>
                        </a:rPr>
                        <a:t>46</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lnSpc>
                          <a:spcPct val="115000"/>
                        </a:lnSpc>
                        <a:spcBef>
                          <a:spcPts val="0"/>
                        </a:spcBef>
                        <a:spcAft>
                          <a:spcPts val="0"/>
                        </a:spcAft>
                      </a:pPr>
                      <a:r>
                        <a:rPr lang="en-US" sz="900" b="1" kern="1200" dirty="0">
                          <a:solidFill>
                            <a:srgbClr val="000000"/>
                          </a:solidFill>
                          <a:latin typeface="Arial"/>
                          <a:ea typeface="Times New Roman"/>
                          <a:cs typeface="Times New Roman"/>
                        </a:rPr>
                        <a:t>46</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1" dirty="0">
                          <a:solidFill>
                            <a:srgbClr val="000000"/>
                          </a:solidFill>
                          <a:latin typeface="Arial"/>
                          <a:ea typeface="Times New Roman"/>
                          <a:cs typeface="Times New Roman"/>
                        </a:rPr>
                        <a:t>46</a:t>
                      </a:r>
                      <a:endParaRPr lang="en-US" sz="11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1" dirty="0">
                          <a:solidFill>
                            <a:srgbClr val="000000"/>
                          </a:solidFill>
                          <a:latin typeface="Arial"/>
                          <a:ea typeface="Times New Roman"/>
                          <a:cs typeface="Times New Roman"/>
                        </a:rPr>
                        <a:t>46</a:t>
                      </a:r>
                      <a:endParaRPr lang="en-US" sz="11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9266">
                <a:tc>
                  <a:txBody>
                    <a:bodyPr/>
                    <a:lstStyle/>
                    <a:p>
                      <a:pPr marL="0" marR="0" algn="l">
                        <a:lnSpc>
                          <a:spcPct val="115000"/>
                        </a:lnSpc>
                        <a:spcBef>
                          <a:spcPts val="0"/>
                        </a:spcBef>
                        <a:spcAft>
                          <a:spcPts val="0"/>
                        </a:spcAft>
                      </a:pPr>
                      <a:r>
                        <a:rPr lang="en-US" sz="900" dirty="0">
                          <a:solidFill>
                            <a:srgbClr val="000000"/>
                          </a:solidFill>
                          <a:latin typeface="Arial"/>
                          <a:ea typeface="Times New Roman"/>
                          <a:cs typeface="Times New Roman"/>
                        </a:rPr>
                        <a:t>Parking</a:t>
                      </a:r>
                      <a:endParaRPr lang="en-US" sz="11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1" dirty="0">
                          <a:solidFill>
                            <a:srgbClr val="000000"/>
                          </a:solidFill>
                          <a:latin typeface="Arial"/>
                          <a:ea typeface="Times New Roman"/>
                          <a:cs typeface="Times New Roman"/>
                        </a:rPr>
                        <a:t>34</a:t>
                      </a:r>
                      <a:endParaRPr lang="en-US" sz="11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1" dirty="0">
                          <a:solidFill>
                            <a:srgbClr val="000000"/>
                          </a:solidFill>
                          <a:latin typeface="Arial"/>
                          <a:ea typeface="Times New Roman"/>
                          <a:cs typeface="Times New Roman"/>
                        </a:rPr>
                        <a:t>34</a:t>
                      </a:r>
                      <a:endParaRPr lang="en-US" sz="11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1" dirty="0">
                          <a:solidFill>
                            <a:srgbClr val="000000"/>
                          </a:solidFill>
                          <a:latin typeface="Arial"/>
                          <a:ea typeface="Times New Roman"/>
                          <a:cs typeface="Times New Roman"/>
                        </a:rPr>
                        <a:t>34</a:t>
                      </a:r>
                      <a:endParaRPr lang="en-US" sz="11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1" dirty="0">
                          <a:solidFill>
                            <a:srgbClr val="000000"/>
                          </a:solidFill>
                          <a:latin typeface="Arial"/>
                          <a:ea typeface="Times New Roman"/>
                          <a:cs typeface="Times New Roman"/>
                        </a:rPr>
                        <a:t>34</a:t>
                      </a:r>
                      <a:endParaRPr lang="en-US" sz="11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9266">
                <a:tc>
                  <a:txBody>
                    <a:bodyPr/>
                    <a:lstStyle/>
                    <a:p>
                      <a:pPr marL="0" marR="0" algn="l">
                        <a:lnSpc>
                          <a:spcPct val="115000"/>
                        </a:lnSpc>
                        <a:spcBef>
                          <a:spcPts val="0"/>
                        </a:spcBef>
                        <a:spcAft>
                          <a:spcPts val="0"/>
                        </a:spcAft>
                      </a:pPr>
                      <a:r>
                        <a:rPr lang="en-US" sz="900" dirty="0">
                          <a:solidFill>
                            <a:srgbClr val="000000"/>
                          </a:solidFill>
                          <a:latin typeface="Arial"/>
                          <a:ea typeface="Times New Roman"/>
                          <a:cs typeface="Times New Roman"/>
                        </a:rPr>
                        <a:t>Student Activity Center</a:t>
                      </a:r>
                      <a:endParaRPr lang="en-US" sz="11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1" dirty="0">
                          <a:solidFill>
                            <a:srgbClr val="000000"/>
                          </a:solidFill>
                          <a:latin typeface="Arial"/>
                          <a:ea typeface="Times New Roman"/>
                          <a:cs typeface="Times New Roman"/>
                        </a:rPr>
                        <a:t>75</a:t>
                      </a:r>
                      <a:endParaRPr lang="en-US" sz="11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1" dirty="0">
                          <a:solidFill>
                            <a:srgbClr val="000000"/>
                          </a:solidFill>
                          <a:latin typeface="Arial"/>
                          <a:ea typeface="Times New Roman"/>
                          <a:cs typeface="Times New Roman"/>
                        </a:rPr>
                        <a:t>75</a:t>
                      </a:r>
                      <a:endParaRPr lang="en-US" sz="11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1" dirty="0">
                          <a:solidFill>
                            <a:srgbClr val="000000"/>
                          </a:solidFill>
                          <a:latin typeface="Arial"/>
                          <a:ea typeface="Times New Roman"/>
                          <a:cs typeface="Times New Roman"/>
                        </a:rPr>
                        <a:t>100</a:t>
                      </a:r>
                      <a:endParaRPr lang="en-US" sz="11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1" dirty="0">
                          <a:solidFill>
                            <a:srgbClr val="000000"/>
                          </a:solidFill>
                          <a:latin typeface="Arial"/>
                          <a:ea typeface="Times New Roman"/>
                          <a:cs typeface="Times New Roman"/>
                        </a:rPr>
                        <a:t>100</a:t>
                      </a:r>
                      <a:endParaRPr lang="en-US" sz="11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bl>
          </a:graphicData>
        </a:graphic>
      </p:graphicFrame>
      <p:sp>
        <p:nvSpPr>
          <p:cNvPr id="4" name="TextBox 3"/>
          <p:cNvSpPr txBox="1"/>
          <p:nvPr/>
        </p:nvSpPr>
        <p:spPr>
          <a:xfrm>
            <a:off x="685800" y="5269563"/>
            <a:ext cx="7467600" cy="830997"/>
          </a:xfrm>
          <a:prstGeom prst="rect">
            <a:avLst/>
          </a:prstGeom>
          <a:noFill/>
        </p:spPr>
        <p:txBody>
          <a:bodyPr wrap="square" rtlCol="0">
            <a:spAutoFit/>
          </a:bodyPr>
          <a:lstStyle/>
          <a:p>
            <a:r>
              <a:rPr lang="en-US" sz="1600" dirty="0" smtClean="0">
                <a:latin typeface="Arial" panose="020B0604020202020204" pitchFamily="34" charset="0"/>
                <a:cs typeface="Arial" panose="020B0604020202020204" pitchFamily="34" charset="0"/>
              </a:rPr>
              <a:t>Categories that pay less/none: Distance Learning, eCore, Employees/TAP, Fayette County, Joint Enrolled, Main Campus - less than 3 hrs, Senior Citizens, WBSIT  </a:t>
            </a:r>
            <a:endParaRPr lang="en-US" sz="1600" dirty="0">
              <a:latin typeface="Arial" panose="020B0604020202020204" pitchFamily="34" charset="0"/>
              <a:cs typeface="Arial" panose="020B0604020202020204" pitchFamily="34" charset="0"/>
            </a:endParaRPr>
          </a:p>
        </p:txBody>
      </p:sp>
      <p:graphicFrame>
        <p:nvGraphicFramePr>
          <p:cNvPr id="15" name="Chart 14"/>
          <p:cNvGraphicFramePr>
            <a:graphicFrameLocks/>
          </p:cNvGraphicFramePr>
          <p:nvPr>
            <p:extLst>
              <p:ext uri="{D42A27DB-BD31-4B8C-83A1-F6EECF244321}">
                <p14:modId xmlns:p14="http://schemas.microsoft.com/office/powerpoint/2010/main" val="469977512"/>
              </p:ext>
            </p:extLst>
          </p:nvPr>
        </p:nvGraphicFramePr>
        <p:xfrm>
          <a:off x="815539" y="838200"/>
          <a:ext cx="7124700" cy="3117072"/>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6971269" y="3276600"/>
            <a:ext cx="998839" cy="553998"/>
          </a:xfrm>
          <a:prstGeom prst="rect">
            <a:avLst/>
          </a:prstGeom>
          <a:noFill/>
        </p:spPr>
        <p:txBody>
          <a:bodyPr wrap="square" rtlCol="0">
            <a:spAutoFit/>
          </a:bodyPr>
          <a:lstStyle/>
          <a:p>
            <a:endParaRPr lang="en-US" sz="1000" dirty="0" smtClean="0"/>
          </a:p>
          <a:p>
            <a:r>
              <a:rPr lang="en-US" sz="1000" dirty="0" smtClean="0"/>
              <a:t>Total Students</a:t>
            </a:r>
          </a:p>
          <a:p>
            <a:endParaRPr lang="en-US" sz="1000" dirty="0"/>
          </a:p>
        </p:txBody>
      </p:sp>
    </p:spTree>
    <p:extLst>
      <p:ext uri="{BB962C8B-B14F-4D97-AF65-F5344CB8AC3E}">
        <p14:creationId xmlns:p14="http://schemas.microsoft.com/office/powerpoint/2010/main" val="2253738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Line 2"/>
          <p:cNvSpPr>
            <a:spLocks noChangeShapeType="1"/>
          </p:cNvSpPr>
          <p:nvPr/>
        </p:nvSpPr>
        <p:spPr bwMode="auto">
          <a:xfrm>
            <a:off x="0" y="1066800"/>
            <a:ext cx="8686800" cy="0"/>
          </a:xfrm>
          <a:prstGeom prst="line">
            <a:avLst/>
          </a:prstGeom>
          <a:noFill/>
          <a:ln w="19050">
            <a:solidFill>
              <a:srgbClr val="FF6600"/>
            </a:solidFill>
            <a:round/>
            <a:headEnd/>
            <a:tailEnd/>
          </a:ln>
          <a:effectLst/>
        </p:spPr>
        <p:txBody>
          <a:bodyPr/>
          <a:lstStyle/>
          <a:p>
            <a:pPr eaLnBrk="0" fontAlgn="base" hangingPunct="0">
              <a:spcBef>
                <a:spcPct val="0"/>
              </a:spcBef>
              <a:spcAft>
                <a:spcPct val="0"/>
              </a:spcAft>
            </a:pPr>
            <a:endParaRPr lang="en-US" dirty="0">
              <a:solidFill>
                <a:srgbClr val="000000"/>
              </a:solidFill>
            </a:endParaRPr>
          </a:p>
        </p:txBody>
      </p:sp>
      <p:sp>
        <p:nvSpPr>
          <p:cNvPr id="2" name="Slide Number Placeholder 1"/>
          <p:cNvSpPr>
            <a:spLocks noGrp="1"/>
          </p:cNvSpPr>
          <p:nvPr>
            <p:ph type="sldNum" sz="quarter" idx="12"/>
          </p:nvPr>
        </p:nvSpPr>
        <p:spPr/>
        <p:txBody>
          <a:bodyPr/>
          <a:lstStyle/>
          <a:p>
            <a:r>
              <a:rPr lang="en-US" dirty="0" smtClean="0">
                <a:solidFill>
                  <a:srgbClr val="000000"/>
                </a:solidFill>
              </a:rPr>
              <a:t>		</a:t>
            </a:r>
            <a:fld id="{B3ACB187-37F7-4C51-A504-D64E49A8D6D4}" type="slidenum">
              <a:rPr lang="en-US" smtClean="0">
                <a:solidFill>
                  <a:srgbClr val="000000"/>
                </a:solidFill>
              </a:rPr>
              <a:pPr/>
              <a:t>6</a:t>
            </a:fld>
            <a:endParaRPr lang="en-US" dirty="0">
              <a:solidFill>
                <a:srgbClr val="000000"/>
              </a:solidFill>
            </a:endParaRPr>
          </a:p>
        </p:txBody>
      </p:sp>
      <p:sp>
        <p:nvSpPr>
          <p:cNvPr id="90115" name="Rectangle 3"/>
          <p:cNvSpPr>
            <a:spLocks noGrp="1" noChangeArrowheads="1"/>
          </p:cNvSpPr>
          <p:nvPr>
            <p:ph type="ctrTitle" idx="4294967295"/>
          </p:nvPr>
        </p:nvSpPr>
        <p:spPr>
          <a:xfrm>
            <a:off x="0" y="381000"/>
            <a:ext cx="5562600" cy="457200"/>
          </a:xfrm>
          <a:prstGeom prst="rect">
            <a:avLst/>
          </a:prstGeom>
        </p:spPr>
        <p:txBody>
          <a:bodyPr>
            <a:normAutofit fontScale="90000"/>
          </a:bodyPr>
          <a:lstStyle/>
          <a:p>
            <a:r>
              <a:rPr lang="en-US" sz="2800" dirty="0" smtClean="0"/>
              <a:t>Open Budget Meeting</a:t>
            </a:r>
            <a:br>
              <a:rPr lang="en-US" sz="2800" dirty="0" smtClean="0"/>
            </a:br>
            <a:r>
              <a:rPr lang="en-US" sz="2800" dirty="0" smtClean="0"/>
              <a:t/>
            </a:r>
            <a:br>
              <a:rPr lang="en-US" sz="2800" dirty="0" smtClean="0"/>
            </a:br>
            <a:r>
              <a:rPr lang="en-US" sz="2800" dirty="0"/>
              <a:t> </a:t>
            </a:r>
            <a:r>
              <a:rPr lang="en-US" sz="2800" dirty="0" smtClean="0"/>
              <a:t>    </a:t>
            </a:r>
            <a:br>
              <a:rPr lang="en-US" sz="2800" dirty="0" smtClean="0"/>
            </a:br>
            <a:r>
              <a:rPr lang="en-US" sz="2800" dirty="0"/>
              <a:t/>
            </a:r>
            <a:br>
              <a:rPr lang="en-US" sz="2800" dirty="0"/>
            </a:br>
            <a:r>
              <a:rPr lang="en-US" sz="2800" dirty="0" smtClean="0"/>
              <a:t>     </a:t>
            </a:r>
            <a:r>
              <a:rPr lang="en-US" sz="2400" dirty="0" smtClean="0"/>
              <a:t/>
            </a:r>
            <a:br>
              <a:rPr lang="en-US" sz="2400" dirty="0" smtClean="0"/>
            </a:br>
            <a:r>
              <a:rPr lang="en-US" sz="1600" b="1" dirty="0">
                <a:solidFill>
                  <a:sysClr val="windowText" lastClr="000000"/>
                </a:solidFill>
              </a:rPr>
              <a:t/>
            </a:r>
            <a:br>
              <a:rPr lang="en-US" sz="1600" b="1" dirty="0">
                <a:solidFill>
                  <a:sysClr val="windowText" lastClr="000000"/>
                </a:solidFill>
              </a:rPr>
            </a:br>
            <a:r>
              <a:rPr lang="en-US" sz="1600" b="1" dirty="0">
                <a:solidFill>
                  <a:sysClr val="windowText" lastClr="000000"/>
                </a:solidFill>
              </a:rPr>
              <a:t/>
            </a:r>
            <a:br>
              <a:rPr lang="en-US" sz="1600" b="1" dirty="0">
                <a:solidFill>
                  <a:sysClr val="windowText" lastClr="000000"/>
                </a:solidFill>
              </a:rPr>
            </a:br>
            <a:r>
              <a:rPr lang="en-US" sz="1600" b="1" dirty="0" smtClean="0">
                <a:solidFill>
                  <a:sysClr val="windowText" lastClr="000000"/>
                </a:solidFill>
              </a:rPr>
              <a:t>                   </a:t>
            </a:r>
            <a:endParaRPr lang="en-US" sz="1600" dirty="0"/>
          </a:p>
        </p:txBody>
      </p:sp>
      <p:sp>
        <p:nvSpPr>
          <p:cNvPr id="90116" name="Rectangle 4"/>
          <p:cNvSpPr>
            <a:spLocks noGrp="1" noChangeArrowheads="1"/>
          </p:cNvSpPr>
          <p:nvPr>
            <p:ph type="subTitle" idx="4294967295"/>
          </p:nvPr>
        </p:nvSpPr>
        <p:spPr>
          <a:xfrm>
            <a:off x="2097088" y="3468688"/>
            <a:ext cx="7046912" cy="1560512"/>
          </a:xfrm>
          <a:prstGeom prst="rect">
            <a:avLst/>
          </a:prstGeom>
        </p:spPr>
        <p:txBody>
          <a:bodyPr/>
          <a:lstStyle/>
          <a:p>
            <a:endParaRPr lang="en-US" dirty="0" smtClean="0"/>
          </a:p>
          <a:p>
            <a:endParaRPr lang="en-US" dirty="0"/>
          </a:p>
        </p:txBody>
      </p:sp>
      <p:graphicFrame>
        <p:nvGraphicFramePr>
          <p:cNvPr id="9" name="Object 8"/>
          <p:cNvGraphicFramePr>
            <a:graphicFrameLocks noChangeAspect="1"/>
          </p:cNvGraphicFramePr>
          <p:nvPr>
            <p:extLst>
              <p:ext uri="{D42A27DB-BD31-4B8C-83A1-F6EECF244321}">
                <p14:modId xmlns:p14="http://schemas.microsoft.com/office/powerpoint/2010/main" val="1622007153"/>
              </p:ext>
            </p:extLst>
          </p:nvPr>
        </p:nvGraphicFramePr>
        <p:xfrm>
          <a:off x="5377789" y="1536950"/>
          <a:ext cx="3556151" cy="1892051"/>
        </p:xfrm>
        <a:graphic>
          <a:graphicData uri="http://schemas.openxmlformats.org/presentationml/2006/ole">
            <mc:AlternateContent xmlns:mc="http://schemas.openxmlformats.org/markup-compatibility/2006">
              <mc:Choice xmlns:v="urn:schemas-microsoft-com:vml" Requires="v">
                <p:oleObj spid="_x0000_s4146" name="Document" r:id="rId5" imgW="8235289" imgH="5918849" progId="Word.Document.12">
                  <p:embed/>
                </p:oleObj>
              </mc:Choice>
              <mc:Fallback>
                <p:oleObj name="Document" r:id="rId5" imgW="8235289" imgH="5918849" progId="Word.Document.12">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377789" y="1536950"/>
                        <a:ext cx="3556151" cy="189205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2" name="Rectangle 21"/>
          <p:cNvSpPr/>
          <p:nvPr/>
        </p:nvSpPr>
        <p:spPr>
          <a:xfrm>
            <a:off x="152401" y="6686266"/>
            <a:ext cx="8801529" cy="171734"/>
          </a:xfrm>
          <a:prstGeom prst="rect">
            <a:avLst/>
          </a:prstGeom>
          <a:solidFill>
            <a:srgbClr val="F79646">
              <a:lumMod val="75000"/>
            </a:srgbClr>
          </a:solidFill>
          <a:ln w="25400" cap="flat" cmpd="sng" algn="ctr">
            <a:solidFill>
              <a:srgbClr val="4F81BD">
                <a:shade val="50000"/>
              </a:srgbClr>
            </a:solidFill>
            <a:prstDash val="solid"/>
          </a:ln>
          <a:effectLst/>
        </p:spPr>
        <p:txBody>
          <a:bodyPr rtlCol="0" anchor="ctr"/>
          <a:lstStyle/>
          <a:p>
            <a:pPr algn="ctr">
              <a:defRPr/>
            </a:pPr>
            <a:endParaRPr lang="en-US" kern="0" dirty="0">
              <a:solidFill>
                <a:sysClr val="window" lastClr="FFFFFF"/>
              </a:solidFill>
              <a:latin typeface="Calibri"/>
            </a:endParaRPr>
          </a:p>
        </p:txBody>
      </p:sp>
      <p:graphicFrame>
        <p:nvGraphicFramePr>
          <p:cNvPr id="10" name="Chart 9"/>
          <p:cNvGraphicFramePr>
            <a:graphicFrameLocks/>
          </p:cNvGraphicFramePr>
          <p:nvPr>
            <p:extLst>
              <p:ext uri="{D42A27DB-BD31-4B8C-83A1-F6EECF244321}">
                <p14:modId xmlns:p14="http://schemas.microsoft.com/office/powerpoint/2010/main" val="280083978"/>
              </p:ext>
            </p:extLst>
          </p:nvPr>
        </p:nvGraphicFramePr>
        <p:xfrm>
          <a:off x="152402" y="1143000"/>
          <a:ext cx="8534398" cy="5153025"/>
        </p:xfrm>
        <a:graphic>
          <a:graphicData uri="http://schemas.openxmlformats.org/drawingml/2006/chart">
            <c:chart xmlns:c="http://schemas.openxmlformats.org/drawingml/2006/chart" xmlns:r="http://schemas.openxmlformats.org/officeDocument/2006/relationships" r:id="rId7"/>
          </a:graphicData>
        </a:graphic>
      </p:graphicFrame>
      <p:sp>
        <p:nvSpPr>
          <p:cNvPr id="3" name="TextBox 2"/>
          <p:cNvSpPr txBox="1"/>
          <p:nvPr/>
        </p:nvSpPr>
        <p:spPr>
          <a:xfrm>
            <a:off x="2133600" y="2209799"/>
            <a:ext cx="838200" cy="276999"/>
          </a:xfrm>
          <a:prstGeom prst="rect">
            <a:avLst/>
          </a:prstGeom>
          <a:noFill/>
        </p:spPr>
        <p:txBody>
          <a:bodyPr wrap="square" rtlCol="0">
            <a:spAutoFit/>
          </a:bodyPr>
          <a:lstStyle/>
          <a:p>
            <a:r>
              <a:rPr lang="en-US" sz="1200" dirty="0" smtClean="0"/>
              <a:t>$267,588</a:t>
            </a:r>
            <a:endParaRPr lang="en-US" sz="1200" dirty="0"/>
          </a:p>
        </p:txBody>
      </p:sp>
    </p:spTree>
    <p:extLst>
      <p:ext uri="{BB962C8B-B14F-4D97-AF65-F5344CB8AC3E}">
        <p14:creationId xmlns:p14="http://schemas.microsoft.com/office/powerpoint/2010/main" val="11435812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990600"/>
            <a:ext cx="7239000" cy="4419600"/>
          </a:xfrm>
        </p:spPr>
        <p:txBody>
          <a:bodyPr/>
          <a:lstStyle/>
          <a:p>
            <a:endParaRPr lang="en-US" dirty="0"/>
          </a:p>
        </p:txBody>
      </p:sp>
      <p:sp>
        <p:nvSpPr>
          <p:cNvPr id="4" name="Title 3"/>
          <p:cNvSpPr>
            <a:spLocks noGrp="1" noChangeArrowheads="1"/>
          </p:cNvSpPr>
          <p:nvPr>
            <p:ph type="ctrTitle" idx="4294967295"/>
          </p:nvPr>
        </p:nvSpPr>
        <p:spPr>
          <a:xfrm>
            <a:off x="12819" y="381000"/>
            <a:ext cx="5562600" cy="457200"/>
          </a:xfrm>
          <a:prstGeom prst="rect">
            <a:avLst/>
          </a:prstGeom>
        </p:spPr>
        <p:txBody>
          <a:bodyPr>
            <a:normAutofit fontScale="90000"/>
          </a:bodyPr>
          <a:lstStyle/>
          <a:p>
            <a:r>
              <a:rPr lang="en-US" sz="2800" dirty="0" smtClean="0"/>
              <a:t> Open Budget Meeting</a:t>
            </a:r>
            <a:br>
              <a:rPr lang="en-US" sz="2800" dirty="0" smtClean="0"/>
            </a:br>
            <a:r>
              <a:rPr lang="en-US" sz="2800" dirty="0" smtClean="0"/>
              <a:t/>
            </a:r>
            <a:br>
              <a:rPr lang="en-US" sz="2800" dirty="0" smtClean="0"/>
            </a:br>
            <a:r>
              <a:rPr lang="en-US" sz="2800" dirty="0" smtClean="0"/>
              <a:t>     </a:t>
            </a:r>
            <a:br>
              <a:rPr lang="en-US" sz="2800" dirty="0" smtClean="0"/>
            </a:br>
            <a:r>
              <a:rPr lang="en-US" sz="2800" dirty="0" smtClean="0"/>
              <a:t/>
            </a:r>
            <a:br>
              <a:rPr lang="en-US" sz="2800" dirty="0" smtClean="0"/>
            </a:br>
            <a:r>
              <a:rPr lang="en-US" sz="2800" dirty="0" smtClean="0"/>
              <a:t>     </a:t>
            </a:r>
            <a:r>
              <a:rPr lang="en-US" sz="2400" dirty="0" smtClean="0"/>
              <a:t/>
            </a:r>
            <a:br>
              <a:rPr lang="en-US" sz="2400" dirty="0" smtClean="0"/>
            </a:br>
            <a:r>
              <a:rPr lang="en-US" sz="1600" b="1" dirty="0" smtClean="0">
                <a:solidFill>
                  <a:sysClr val="windowText" lastClr="000000"/>
                </a:solidFill>
              </a:rPr>
              <a:t/>
            </a:r>
            <a:br>
              <a:rPr lang="en-US" sz="1600" b="1" dirty="0" smtClean="0">
                <a:solidFill>
                  <a:sysClr val="windowText" lastClr="000000"/>
                </a:solidFill>
              </a:rPr>
            </a:br>
            <a:r>
              <a:rPr lang="en-US" sz="1600" b="1" dirty="0" smtClean="0">
                <a:solidFill>
                  <a:sysClr val="windowText" lastClr="000000"/>
                </a:solidFill>
              </a:rPr>
              <a:t/>
            </a:r>
            <a:br>
              <a:rPr lang="en-US" sz="1600" b="1" dirty="0" smtClean="0">
                <a:solidFill>
                  <a:sysClr val="windowText" lastClr="000000"/>
                </a:solidFill>
              </a:rPr>
            </a:br>
            <a:r>
              <a:rPr lang="en-US" sz="1600" b="1" dirty="0" smtClean="0">
                <a:solidFill>
                  <a:sysClr val="windowText" lastClr="000000"/>
                </a:solidFill>
              </a:rPr>
              <a:t>                   </a:t>
            </a:r>
            <a:endParaRPr lang="en-US" sz="1600" dirty="0"/>
          </a:p>
        </p:txBody>
      </p:sp>
      <p:sp>
        <p:nvSpPr>
          <p:cNvPr id="6" name="Line 2"/>
          <p:cNvSpPr>
            <a:spLocks noChangeShapeType="1"/>
          </p:cNvSpPr>
          <p:nvPr/>
        </p:nvSpPr>
        <p:spPr bwMode="auto">
          <a:xfrm>
            <a:off x="0" y="914400"/>
            <a:ext cx="8686800" cy="0"/>
          </a:xfrm>
          <a:prstGeom prst="line">
            <a:avLst/>
          </a:prstGeom>
          <a:noFill/>
          <a:ln w="19050">
            <a:solidFill>
              <a:srgbClr val="FF6600"/>
            </a:solidFill>
            <a:round/>
            <a:headEnd/>
            <a:tailEnd/>
          </a:ln>
          <a:effectLst/>
        </p:spPr>
        <p:txBody>
          <a:bodyPr/>
          <a:lstStyle/>
          <a:p>
            <a:pPr eaLnBrk="0" fontAlgn="base" hangingPunct="0">
              <a:spcBef>
                <a:spcPct val="0"/>
              </a:spcBef>
              <a:spcAft>
                <a:spcPct val="0"/>
              </a:spcAft>
            </a:pPr>
            <a:endParaRPr lang="en-US" dirty="0">
              <a:solidFill>
                <a:srgbClr val="000000"/>
              </a:solidFill>
            </a:endParaRPr>
          </a:p>
        </p:txBody>
      </p:sp>
      <p:graphicFrame>
        <p:nvGraphicFramePr>
          <p:cNvPr id="7" name="Table 6"/>
          <p:cNvGraphicFramePr>
            <a:graphicFrameLocks noGrp="1"/>
          </p:cNvGraphicFramePr>
          <p:nvPr>
            <p:extLst>
              <p:ext uri="{D42A27DB-BD31-4B8C-83A1-F6EECF244321}">
                <p14:modId xmlns:p14="http://schemas.microsoft.com/office/powerpoint/2010/main" val="1014014158"/>
              </p:ext>
            </p:extLst>
          </p:nvPr>
        </p:nvGraphicFramePr>
        <p:xfrm>
          <a:off x="914400" y="1219200"/>
          <a:ext cx="7162800" cy="4530090"/>
        </p:xfrm>
        <a:graphic>
          <a:graphicData uri="http://schemas.openxmlformats.org/drawingml/2006/table">
            <a:tbl>
              <a:tblPr>
                <a:tableStyleId>{5C22544A-7EE6-4342-B048-85BDC9FD1C3A}</a:tableStyleId>
              </a:tblPr>
              <a:tblGrid>
                <a:gridCol w="6079900"/>
                <a:gridCol w="1082900"/>
              </a:tblGrid>
              <a:tr h="266700">
                <a:tc gridSpan="2">
                  <a:txBody>
                    <a:bodyPr/>
                    <a:lstStyle/>
                    <a:p>
                      <a:pPr algn="ctr" fontAlgn="b"/>
                      <a:r>
                        <a:rPr lang="en-US" sz="1800" b="1" u="none" strike="noStrike" dirty="0">
                          <a:effectLst/>
                          <a:latin typeface="Arial" panose="020B0604020202020204" pitchFamily="34" charset="0"/>
                          <a:cs typeface="Arial" panose="020B0604020202020204" pitchFamily="34" charset="0"/>
                        </a:rPr>
                        <a:t>Allocation of State Appropriations FY2016</a:t>
                      </a:r>
                      <a:endParaRPr lang="en-US" sz="18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noFill/>
                  </a:tcPr>
                </a:tc>
                <a:tc hMerge="1">
                  <a:txBody>
                    <a:bodyPr/>
                    <a:lstStyle/>
                    <a:p>
                      <a:endParaRPr lang="en-US"/>
                    </a:p>
                  </a:txBody>
                  <a:tcPr/>
                </a:tc>
              </a:tr>
              <a:tr h="266700">
                <a:tc>
                  <a:txBody>
                    <a:bodyPr/>
                    <a:lstStyle/>
                    <a:p>
                      <a:pPr algn="l" fontAlgn="b"/>
                      <a:endParaRPr lang="en-US" sz="1100" u="none" strike="noStrike" dirty="0" smtClean="0">
                        <a:effectLst/>
                        <a:latin typeface="Arial" panose="020B0604020202020204" pitchFamily="34" charset="0"/>
                        <a:cs typeface="Arial" panose="020B0604020202020204" pitchFamily="34" charset="0"/>
                      </a:endParaRPr>
                    </a:p>
                    <a:p>
                      <a:pPr algn="l" fontAlgn="b"/>
                      <a:endParaRPr lang="en-US" sz="1100" u="none" strike="noStrike" dirty="0" smtClean="0">
                        <a:effectLst/>
                        <a:latin typeface="Arial" panose="020B0604020202020204" pitchFamily="34" charset="0"/>
                        <a:cs typeface="Arial" panose="020B0604020202020204" pitchFamily="34" charset="0"/>
                      </a:endParaRPr>
                    </a:p>
                    <a:p>
                      <a:pPr algn="l" fontAlgn="b"/>
                      <a:r>
                        <a:rPr lang="en-US" sz="1100" u="none" strike="noStrike" dirty="0" smtClean="0">
                          <a:effectLst/>
                          <a:latin typeface="Arial" panose="020B0604020202020204" pitchFamily="34" charset="0"/>
                          <a:cs typeface="Arial" panose="020B0604020202020204" pitchFamily="34" charset="0"/>
                        </a:rPr>
                        <a:t>State </a:t>
                      </a:r>
                      <a:r>
                        <a:rPr lang="en-US" sz="1100" u="none" strike="noStrike" dirty="0">
                          <a:effectLst/>
                          <a:latin typeface="Arial" panose="020B0604020202020204" pitchFamily="34" charset="0"/>
                          <a:cs typeface="Arial" panose="020B0604020202020204" pitchFamily="34" charset="0"/>
                        </a:rPr>
                        <a:t>Appropriation</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noFill/>
                  </a:tcPr>
                </a:tc>
                <a:tc>
                  <a:txBody>
                    <a:bodyPr/>
                    <a:lstStyle/>
                    <a:p>
                      <a:pPr algn="r" fontAlgn="b"/>
                      <a:r>
                        <a:rPr lang="en-US" sz="1100" b="1" u="none" strike="noStrike" dirty="0">
                          <a:effectLst/>
                          <a:latin typeface="Arial" panose="020B0604020202020204" pitchFamily="34" charset="0"/>
                          <a:cs typeface="Arial" panose="020B0604020202020204" pitchFamily="34" charset="0"/>
                        </a:rPr>
                        <a:t>$24,067,121 </a:t>
                      </a:r>
                      <a:endParaRPr lang="en-US" sz="11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noFill/>
                  </a:tcPr>
                </a:tc>
              </a:tr>
              <a:tr h="266700">
                <a:tc>
                  <a:txBody>
                    <a:bodyPr/>
                    <a:lstStyle/>
                    <a:p>
                      <a:pPr algn="l" fontAlgn="b"/>
                      <a:r>
                        <a:rPr lang="en-US" sz="1100" u="none" strike="noStrike" dirty="0">
                          <a:effectLst/>
                          <a:latin typeface="Arial" panose="020B0604020202020204" pitchFamily="34" charset="0"/>
                          <a:cs typeface="Arial" panose="020B0604020202020204" pitchFamily="34" charset="0"/>
                        </a:rPr>
                        <a:t>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noFill/>
                  </a:tcPr>
                </a:tc>
                <a:tc>
                  <a:txBody>
                    <a:bodyPr/>
                    <a:lstStyle/>
                    <a:p>
                      <a:pPr algn="l" fontAlgn="b"/>
                      <a:r>
                        <a:rPr lang="en-US" sz="1100" u="none" strike="noStrike" dirty="0">
                          <a:effectLst/>
                          <a:latin typeface="Arial" panose="020B0604020202020204" pitchFamily="34" charset="0"/>
                          <a:cs typeface="Arial" panose="020B0604020202020204" pitchFamily="34" charset="0"/>
                        </a:rPr>
                        <a:t>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noFill/>
                  </a:tcPr>
                </a:tc>
              </a:tr>
              <a:tr h="266700">
                <a:tc>
                  <a:txBody>
                    <a:bodyPr/>
                    <a:lstStyle/>
                    <a:p>
                      <a:pPr algn="l" fontAlgn="b"/>
                      <a:r>
                        <a:rPr lang="en-US" sz="1100" u="none" strike="noStrike" dirty="0">
                          <a:effectLst/>
                          <a:latin typeface="Arial" panose="020B0604020202020204" pitchFamily="34" charset="0"/>
                          <a:cs typeface="Arial" panose="020B0604020202020204" pitchFamily="34" charset="0"/>
                        </a:rPr>
                        <a:t>Formula Funding ‐ Enrollment and Other Allocations</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noFill/>
                  </a:tcPr>
                </a:tc>
                <a:tc>
                  <a:txBody>
                    <a:bodyPr/>
                    <a:lstStyle/>
                    <a:p>
                      <a:pPr algn="l" fontAlgn="b"/>
                      <a:r>
                        <a:rPr lang="en-US" sz="1100" u="none" strike="noStrike" dirty="0">
                          <a:effectLst/>
                          <a:latin typeface="Arial" panose="020B0604020202020204" pitchFamily="34" charset="0"/>
                          <a:cs typeface="Arial" panose="020B0604020202020204" pitchFamily="34" charset="0"/>
                        </a:rPr>
                        <a:t>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noFill/>
                  </a:tcPr>
                </a:tc>
              </a:tr>
              <a:tr h="266700">
                <a:tc>
                  <a:txBody>
                    <a:bodyPr/>
                    <a:lstStyle/>
                    <a:p>
                      <a:pPr algn="l" fontAlgn="b"/>
                      <a:r>
                        <a:rPr lang="en-US" sz="1100" u="none" strike="noStrike" dirty="0">
                          <a:effectLst/>
                          <a:latin typeface="Arial" panose="020B0604020202020204" pitchFamily="34" charset="0"/>
                          <a:cs typeface="Arial" panose="020B0604020202020204" pitchFamily="34" charset="0"/>
                        </a:rPr>
                        <a:t>Health Insurance &amp; Retiree Fringes</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noFill/>
                  </a:tcPr>
                </a:tc>
                <a:tc>
                  <a:txBody>
                    <a:bodyPr/>
                    <a:lstStyle/>
                    <a:p>
                      <a:pPr algn="r" fontAlgn="b"/>
                      <a:r>
                        <a:rPr lang="en-US" sz="1100" u="none" strike="noStrike" dirty="0">
                          <a:effectLst/>
                          <a:latin typeface="Arial" panose="020B0604020202020204" pitchFamily="34" charset="0"/>
                          <a:cs typeface="Arial" panose="020B0604020202020204" pitchFamily="34" charset="0"/>
                        </a:rPr>
                        <a:t>$189,130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noFill/>
                  </a:tcPr>
                </a:tc>
              </a:tr>
              <a:tr h="266700">
                <a:tc>
                  <a:txBody>
                    <a:bodyPr/>
                    <a:lstStyle/>
                    <a:p>
                      <a:pPr algn="l" fontAlgn="b"/>
                      <a:r>
                        <a:rPr lang="en-US" sz="1100" u="none" strike="noStrike" dirty="0">
                          <a:effectLst/>
                          <a:latin typeface="Arial" panose="020B0604020202020204" pitchFamily="34" charset="0"/>
                          <a:cs typeface="Arial" panose="020B0604020202020204" pitchFamily="34" charset="0"/>
                        </a:rPr>
                        <a:t>Maintenance &amp; Operations (M&amp;O)</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noFill/>
                  </a:tcPr>
                </a:tc>
                <a:tc>
                  <a:txBody>
                    <a:bodyPr/>
                    <a:lstStyle/>
                    <a:p>
                      <a:pPr algn="r" fontAlgn="b"/>
                      <a:r>
                        <a:rPr lang="en-US" sz="1100" u="none" strike="noStrike" dirty="0">
                          <a:effectLst/>
                          <a:latin typeface="Arial" panose="020B0604020202020204" pitchFamily="34" charset="0"/>
                          <a:cs typeface="Arial" panose="020B0604020202020204" pitchFamily="34" charset="0"/>
                        </a:rPr>
                        <a:t>$209,514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noFill/>
                  </a:tcPr>
                </a:tc>
              </a:tr>
              <a:tr h="266700">
                <a:tc>
                  <a:txBody>
                    <a:bodyPr/>
                    <a:lstStyle/>
                    <a:p>
                      <a:pPr algn="l" fontAlgn="b"/>
                      <a:r>
                        <a:rPr lang="en-US" sz="1100" u="none" strike="noStrike" dirty="0">
                          <a:effectLst/>
                          <a:latin typeface="Arial" panose="020B0604020202020204" pitchFamily="34" charset="0"/>
                          <a:cs typeface="Arial" panose="020B0604020202020204" pitchFamily="34" charset="0"/>
                        </a:rPr>
                        <a:t>Teachers' &amp; Employees' Retirement System</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noFill/>
                  </a:tcPr>
                </a:tc>
                <a:tc>
                  <a:txBody>
                    <a:bodyPr/>
                    <a:lstStyle/>
                    <a:p>
                      <a:pPr algn="r" fontAlgn="b"/>
                      <a:r>
                        <a:rPr lang="en-US" sz="1100" u="none" strike="noStrike" dirty="0">
                          <a:effectLst/>
                          <a:latin typeface="Arial" panose="020B0604020202020204" pitchFamily="34" charset="0"/>
                          <a:cs typeface="Arial" panose="020B0604020202020204" pitchFamily="34" charset="0"/>
                        </a:rPr>
                        <a:t>$212,416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noFill/>
                  </a:tcPr>
                </a:tc>
              </a:tr>
              <a:tr h="266700">
                <a:tc>
                  <a:txBody>
                    <a:bodyPr/>
                    <a:lstStyle/>
                    <a:p>
                      <a:pPr algn="l" fontAlgn="b"/>
                      <a:r>
                        <a:rPr lang="en-US" sz="1100" u="none" strike="noStrike" dirty="0">
                          <a:effectLst/>
                          <a:latin typeface="Arial" panose="020B0604020202020204" pitchFamily="34" charset="0"/>
                          <a:cs typeface="Arial" panose="020B0604020202020204" pitchFamily="34" charset="0"/>
                        </a:rPr>
                        <a:t>Merit Based Pay &amp; Employee Recruitment/Retention Initiative</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noFill/>
                  </a:tcPr>
                </a:tc>
                <a:tc>
                  <a:txBody>
                    <a:bodyPr/>
                    <a:lstStyle/>
                    <a:p>
                      <a:pPr algn="r" fontAlgn="b"/>
                      <a:r>
                        <a:rPr lang="en-US" sz="1100" u="none" strike="noStrike" dirty="0">
                          <a:effectLst/>
                          <a:latin typeface="Arial" panose="020B0604020202020204" pitchFamily="34" charset="0"/>
                          <a:cs typeface="Arial" panose="020B0604020202020204" pitchFamily="34" charset="0"/>
                        </a:rPr>
                        <a:t>$166,503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noFill/>
                  </a:tcPr>
                </a:tc>
              </a:tr>
              <a:tr h="266700">
                <a:tc>
                  <a:txBody>
                    <a:bodyPr/>
                    <a:lstStyle/>
                    <a:p>
                      <a:pPr algn="l" fontAlgn="b"/>
                      <a:r>
                        <a:rPr lang="en-US" sz="1100" u="none" strike="noStrike" dirty="0">
                          <a:effectLst/>
                          <a:latin typeface="Arial" panose="020B0604020202020204" pitchFamily="34" charset="0"/>
                          <a:cs typeface="Arial" panose="020B0604020202020204" pitchFamily="34" charset="0"/>
                        </a:rPr>
                        <a:t>Department of Administrative Services </a:t>
                      </a:r>
                      <a:r>
                        <a:rPr lang="en-US" sz="1100" u="none" strike="noStrike" dirty="0" smtClean="0">
                          <a:effectLst/>
                          <a:latin typeface="Arial" panose="020B0604020202020204" pitchFamily="34" charset="0"/>
                          <a:cs typeface="Arial" panose="020B0604020202020204" pitchFamily="34" charset="0"/>
                        </a:rPr>
                        <a:t>Premiums </a:t>
                      </a:r>
                      <a:r>
                        <a:rPr lang="en-US" sz="1100" u="none" strike="noStrike" dirty="0">
                          <a:effectLst/>
                          <a:latin typeface="Arial" panose="020B0604020202020204" pitchFamily="34" charset="0"/>
                          <a:cs typeface="Arial" panose="020B0604020202020204" pitchFamily="34" charset="0"/>
                        </a:rPr>
                        <a:t>(DOAS)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noFill/>
                  </a:tcPr>
                </a:tc>
                <a:tc>
                  <a:txBody>
                    <a:bodyPr/>
                    <a:lstStyle/>
                    <a:p>
                      <a:pPr algn="r" fontAlgn="b"/>
                      <a:r>
                        <a:rPr lang="en-US" sz="1100" u="none" strike="noStrike" dirty="0">
                          <a:effectLst/>
                          <a:latin typeface="Arial" panose="020B0604020202020204" pitchFamily="34" charset="0"/>
                          <a:cs typeface="Arial" panose="020B0604020202020204" pitchFamily="34" charset="0"/>
                        </a:rPr>
                        <a:t>$43,911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noFill/>
                  </a:tcPr>
                </a:tc>
              </a:tr>
              <a:tr h="266700">
                <a:tc>
                  <a:txBody>
                    <a:bodyPr/>
                    <a:lstStyle/>
                    <a:p>
                      <a:pPr algn="l" fontAlgn="b"/>
                      <a:r>
                        <a:rPr lang="en-US" sz="1100" u="none" strike="noStrike" dirty="0">
                          <a:effectLst/>
                          <a:latin typeface="Arial" panose="020B0604020202020204" pitchFamily="34" charset="0"/>
                          <a:cs typeface="Arial" panose="020B0604020202020204" pitchFamily="34" charset="0"/>
                        </a:rPr>
                        <a:t>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noFill/>
                  </a:tcPr>
                </a:tc>
                <a:tc>
                  <a:txBody>
                    <a:bodyPr/>
                    <a:lstStyle/>
                    <a:p>
                      <a:pPr algn="l" fontAlgn="b"/>
                      <a:r>
                        <a:rPr lang="en-US" sz="1100" u="none" strike="noStrike" dirty="0">
                          <a:effectLst/>
                          <a:latin typeface="Arial" panose="020B0604020202020204" pitchFamily="34" charset="0"/>
                          <a:cs typeface="Arial" panose="020B0604020202020204" pitchFamily="34" charset="0"/>
                        </a:rPr>
                        <a:t>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noFill/>
                  </a:tcPr>
                </a:tc>
              </a:tr>
              <a:tr h="266700">
                <a:tc>
                  <a:txBody>
                    <a:bodyPr/>
                    <a:lstStyle/>
                    <a:p>
                      <a:pPr algn="l" fontAlgn="b"/>
                      <a:r>
                        <a:rPr lang="en-US" sz="1100" u="none" strike="noStrike" dirty="0">
                          <a:effectLst/>
                          <a:latin typeface="Arial" panose="020B0604020202020204" pitchFamily="34" charset="0"/>
                          <a:cs typeface="Arial" panose="020B0604020202020204" pitchFamily="34" charset="0"/>
                        </a:rPr>
                        <a:t>New Funding for Institutional Priorities (see details below):</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noFill/>
                  </a:tcPr>
                </a:tc>
                <a:tc>
                  <a:txBody>
                    <a:bodyPr/>
                    <a:lstStyle/>
                    <a:p>
                      <a:pPr algn="l" fontAlgn="b"/>
                      <a:r>
                        <a:rPr lang="en-US" sz="1100" u="none" strike="noStrike" dirty="0">
                          <a:effectLst/>
                          <a:latin typeface="Arial" panose="020B0604020202020204" pitchFamily="34" charset="0"/>
                          <a:cs typeface="Arial" panose="020B0604020202020204" pitchFamily="34" charset="0"/>
                        </a:rPr>
                        <a:t>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noFill/>
                  </a:tcPr>
                </a:tc>
              </a:tr>
              <a:tr h="266700">
                <a:tc>
                  <a:txBody>
                    <a:bodyPr/>
                    <a:lstStyle/>
                    <a:p>
                      <a:pPr algn="l" fontAlgn="b"/>
                      <a:r>
                        <a:rPr lang="en-US" sz="1100" u="none" strike="noStrike" dirty="0">
                          <a:effectLst/>
                          <a:latin typeface="Arial" panose="020B0604020202020204" pitchFamily="34" charset="0"/>
                          <a:cs typeface="Arial" panose="020B0604020202020204" pitchFamily="34" charset="0"/>
                        </a:rPr>
                        <a:t>Three (3) Academic Advisors to support Complete College Georgia effort</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noFill/>
                  </a:tcPr>
                </a:tc>
                <a:tc>
                  <a:txBody>
                    <a:bodyPr/>
                    <a:lstStyle/>
                    <a:p>
                      <a:pPr algn="r" fontAlgn="b"/>
                      <a:r>
                        <a:rPr lang="en-US" sz="1100" u="none" strike="noStrike" dirty="0">
                          <a:effectLst/>
                          <a:latin typeface="Arial" panose="020B0604020202020204" pitchFamily="34" charset="0"/>
                          <a:cs typeface="Arial" panose="020B0604020202020204" pitchFamily="34" charset="0"/>
                        </a:rPr>
                        <a:t>$160,000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noFill/>
                  </a:tcPr>
                </a:tc>
              </a:tr>
              <a:tr h="266700">
                <a:tc>
                  <a:txBody>
                    <a:bodyPr/>
                    <a:lstStyle/>
                    <a:p>
                      <a:pPr algn="l" fontAlgn="b"/>
                      <a:r>
                        <a:rPr lang="en-US" sz="1100" u="none" strike="noStrike" dirty="0">
                          <a:effectLst/>
                          <a:latin typeface="Arial" panose="020B0604020202020204" pitchFamily="34" charset="0"/>
                          <a:cs typeface="Arial" panose="020B0604020202020204" pitchFamily="34" charset="0"/>
                        </a:rPr>
                        <a:t>New Storage Area Network (SAN)</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noFill/>
                  </a:tcPr>
                </a:tc>
                <a:tc>
                  <a:txBody>
                    <a:bodyPr/>
                    <a:lstStyle/>
                    <a:p>
                      <a:pPr algn="r" fontAlgn="b"/>
                      <a:r>
                        <a:rPr lang="en-US" sz="1100" u="none" strike="noStrike" dirty="0">
                          <a:effectLst/>
                          <a:latin typeface="Arial" panose="020B0604020202020204" pitchFamily="34" charset="0"/>
                          <a:cs typeface="Arial" panose="020B0604020202020204" pitchFamily="34" charset="0"/>
                        </a:rPr>
                        <a:t>$150,000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noFill/>
                  </a:tcPr>
                </a:tc>
              </a:tr>
              <a:tr h="266700">
                <a:tc>
                  <a:txBody>
                    <a:bodyPr/>
                    <a:lstStyle/>
                    <a:p>
                      <a:pPr algn="l" fontAlgn="b"/>
                      <a:r>
                        <a:rPr lang="en-US" sz="1100" u="none" strike="noStrike" dirty="0">
                          <a:effectLst/>
                          <a:latin typeface="Arial" panose="020B0604020202020204" pitchFamily="34" charset="0"/>
                          <a:cs typeface="Arial" panose="020B0604020202020204" pitchFamily="34" charset="0"/>
                        </a:rPr>
                        <a:t>Total of Enrollment and Other Allocation</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noFill/>
                  </a:tcPr>
                </a:tc>
                <a:tc>
                  <a:txBody>
                    <a:bodyPr/>
                    <a:lstStyle/>
                    <a:p>
                      <a:pPr algn="r" fontAlgn="b"/>
                      <a:r>
                        <a:rPr lang="en-US" sz="1100" b="1" u="none" strike="noStrike" dirty="0">
                          <a:effectLst/>
                          <a:latin typeface="Arial" panose="020B0604020202020204" pitchFamily="34" charset="0"/>
                          <a:cs typeface="Arial" panose="020B0604020202020204" pitchFamily="34" charset="0"/>
                        </a:rPr>
                        <a:t>$1,131,474 </a:t>
                      </a:r>
                      <a:endParaRPr lang="en-US" sz="11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noFill/>
                  </a:tcPr>
                </a:tc>
              </a:tr>
              <a:tr h="266700">
                <a:tc>
                  <a:txBody>
                    <a:bodyPr/>
                    <a:lstStyle/>
                    <a:p>
                      <a:pPr algn="l" fontAlgn="b"/>
                      <a:r>
                        <a:rPr lang="en-US" sz="1100" u="none" strike="noStrike" dirty="0">
                          <a:effectLst/>
                          <a:latin typeface="Arial" panose="020B0604020202020204" pitchFamily="34" charset="0"/>
                          <a:cs typeface="Arial" panose="020B0604020202020204" pitchFamily="34" charset="0"/>
                        </a:rPr>
                        <a:t>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noFill/>
                  </a:tcPr>
                </a:tc>
                <a:tc>
                  <a:txBody>
                    <a:bodyPr/>
                    <a:lstStyle/>
                    <a:p>
                      <a:pPr algn="l" fontAlgn="b"/>
                      <a:r>
                        <a:rPr lang="en-US" sz="1100" u="none" strike="noStrike" dirty="0">
                          <a:effectLst/>
                          <a:latin typeface="Arial" panose="020B0604020202020204" pitchFamily="34" charset="0"/>
                          <a:cs typeface="Arial" panose="020B0604020202020204" pitchFamily="34" charset="0"/>
                        </a:rPr>
                        <a:t> </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noFill/>
                  </a:tcPr>
                </a:tc>
              </a:tr>
              <a:tr h="266700">
                <a:tc>
                  <a:txBody>
                    <a:bodyPr/>
                    <a:lstStyle/>
                    <a:p>
                      <a:pPr algn="l" fontAlgn="b"/>
                      <a:r>
                        <a:rPr lang="en-US" sz="1100" u="none" strike="noStrike" dirty="0">
                          <a:effectLst/>
                          <a:latin typeface="Arial" panose="020B0604020202020204" pitchFamily="34" charset="0"/>
                          <a:cs typeface="Arial" panose="020B0604020202020204" pitchFamily="34" charset="0"/>
                        </a:rPr>
                        <a:t>Total</a:t>
                      </a:r>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noFill/>
                  </a:tcPr>
                </a:tc>
                <a:tc>
                  <a:txBody>
                    <a:bodyPr/>
                    <a:lstStyle/>
                    <a:p>
                      <a:pPr algn="r" fontAlgn="b"/>
                      <a:r>
                        <a:rPr lang="en-US" sz="1100" b="1" u="none" strike="noStrike" dirty="0">
                          <a:effectLst/>
                          <a:latin typeface="Arial" panose="020B0604020202020204" pitchFamily="34" charset="0"/>
                          <a:cs typeface="Arial" panose="020B0604020202020204" pitchFamily="34" charset="0"/>
                        </a:rPr>
                        <a:t>$25,198,595 </a:t>
                      </a:r>
                      <a:endParaRPr lang="en-US" sz="11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noFill/>
                  </a:tcPr>
                </a:tc>
              </a:tr>
            </a:tbl>
          </a:graphicData>
        </a:graphic>
      </p:graphicFrame>
    </p:spTree>
    <p:extLst>
      <p:ext uri="{BB962C8B-B14F-4D97-AF65-F5344CB8AC3E}">
        <p14:creationId xmlns:p14="http://schemas.microsoft.com/office/powerpoint/2010/main" val="20850926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Line 2"/>
          <p:cNvSpPr>
            <a:spLocks noChangeShapeType="1"/>
          </p:cNvSpPr>
          <p:nvPr/>
        </p:nvSpPr>
        <p:spPr bwMode="auto">
          <a:xfrm>
            <a:off x="0" y="1066800"/>
            <a:ext cx="8686800" cy="0"/>
          </a:xfrm>
          <a:prstGeom prst="line">
            <a:avLst/>
          </a:prstGeom>
          <a:noFill/>
          <a:ln w="19050">
            <a:solidFill>
              <a:srgbClr val="FF6600"/>
            </a:solidFill>
            <a:round/>
            <a:headEnd/>
            <a:tailEnd/>
          </a:ln>
          <a:effectLst/>
        </p:spPr>
        <p:txBody>
          <a:bodyPr/>
          <a:lstStyle/>
          <a:p>
            <a:pPr eaLnBrk="0" fontAlgn="base" hangingPunct="0">
              <a:spcBef>
                <a:spcPct val="0"/>
              </a:spcBef>
              <a:spcAft>
                <a:spcPct val="0"/>
              </a:spcAft>
            </a:pPr>
            <a:endParaRPr lang="en-US" dirty="0">
              <a:solidFill>
                <a:srgbClr val="000000"/>
              </a:solidFill>
            </a:endParaRPr>
          </a:p>
        </p:txBody>
      </p:sp>
      <p:sp>
        <p:nvSpPr>
          <p:cNvPr id="2" name="Slide Number Placeholder 1"/>
          <p:cNvSpPr>
            <a:spLocks noGrp="1"/>
          </p:cNvSpPr>
          <p:nvPr>
            <p:ph type="sldNum" sz="quarter" idx="12"/>
          </p:nvPr>
        </p:nvSpPr>
        <p:spPr/>
        <p:txBody>
          <a:bodyPr/>
          <a:lstStyle/>
          <a:p>
            <a:pPr algn="r"/>
            <a:fld id="{B3ACB187-37F7-4C51-A504-D64E49A8D6D4}" type="slidenum">
              <a:rPr lang="en-US" smtClean="0">
                <a:solidFill>
                  <a:srgbClr val="000000"/>
                </a:solidFill>
              </a:rPr>
              <a:pPr algn="r"/>
              <a:t>8</a:t>
            </a:fld>
            <a:endParaRPr lang="en-US" dirty="0">
              <a:solidFill>
                <a:srgbClr val="000000"/>
              </a:solidFill>
            </a:endParaRPr>
          </a:p>
        </p:txBody>
      </p:sp>
      <p:sp>
        <p:nvSpPr>
          <p:cNvPr id="90115" name="Rectangle 3"/>
          <p:cNvSpPr>
            <a:spLocks noGrp="1" noChangeArrowheads="1"/>
          </p:cNvSpPr>
          <p:nvPr>
            <p:ph type="ctrTitle" idx="4294967295"/>
          </p:nvPr>
        </p:nvSpPr>
        <p:spPr>
          <a:xfrm>
            <a:off x="838200" y="381000"/>
            <a:ext cx="5638800" cy="549275"/>
          </a:xfrm>
          <a:prstGeom prst="rect">
            <a:avLst/>
          </a:prstGeom>
          <a:solidFill>
            <a:schemeClr val="accent1">
              <a:lumMod val="75000"/>
            </a:schemeClr>
          </a:solidFill>
        </p:spPr>
        <p:txBody>
          <a:bodyPr>
            <a:noAutofit/>
          </a:bodyPr>
          <a:lstStyle/>
          <a:p>
            <a:r>
              <a:rPr lang="en-US" sz="3200" b="1" i="1" dirty="0" smtClean="0">
                <a:latin typeface="Arial" panose="020B0604020202020204" pitchFamily="34" charset="0"/>
                <a:cs typeface="Arial" panose="020B0604020202020204" pitchFamily="34" charset="0"/>
              </a:rPr>
              <a:t>CSU’s </a:t>
            </a:r>
            <a:r>
              <a:rPr lang="en-US" sz="3200" b="1" i="1" dirty="0">
                <a:latin typeface="Arial" panose="020B0604020202020204" pitchFamily="34" charset="0"/>
                <a:cs typeface="Arial" panose="020B0604020202020204" pitchFamily="34" charset="0"/>
              </a:rPr>
              <a:t>Budget Build</a:t>
            </a:r>
            <a:r>
              <a:rPr lang="en-US" sz="3200" b="1" i="1" dirty="0"/>
              <a:t/>
            </a:r>
            <a:br>
              <a:rPr lang="en-US" sz="3200" b="1" i="1" dirty="0"/>
            </a:br>
            <a:r>
              <a:rPr lang="en-US" sz="2400" dirty="0"/>
              <a:t>   </a:t>
            </a:r>
            <a:r>
              <a:rPr lang="en-US" sz="2400" dirty="0" smtClean="0"/>
              <a:t/>
            </a:r>
            <a:br>
              <a:rPr lang="en-US" sz="2400" dirty="0" smtClean="0"/>
            </a:br>
            <a:r>
              <a:rPr lang="en-US" sz="2400" dirty="0"/>
              <a:t/>
            </a:r>
            <a:br>
              <a:rPr lang="en-US" sz="2400" dirty="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100" dirty="0"/>
              <a:t> </a:t>
            </a:r>
            <a:r>
              <a:rPr lang="en-US" sz="100" dirty="0" smtClean="0"/>
              <a:t>    </a:t>
            </a:r>
            <a:br>
              <a:rPr lang="en-US" sz="100" dirty="0" smtClean="0"/>
            </a:br>
            <a:r>
              <a:rPr lang="en-US" sz="100" dirty="0"/>
              <a:t/>
            </a:r>
            <a:br>
              <a:rPr lang="en-US" sz="100" dirty="0"/>
            </a:br>
            <a:r>
              <a:rPr lang="en-US" sz="100" dirty="0" smtClean="0"/>
              <a:t>     </a:t>
            </a:r>
            <a:br>
              <a:rPr lang="en-US" sz="100" dirty="0" smtClean="0"/>
            </a:br>
            <a:r>
              <a:rPr lang="en-US" sz="100" b="1" dirty="0">
                <a:solidFill>
                  <a:sysClr val="windowText" lastClr="000000"/>
                </a:solidFill>
              </a:rPr>
              <a:t/>
            </a:r>
            <a:br>
              <a:rPr lang="en-US" sz="100" b="1" dirty="0">
                <a:solidFill>
                  <a:sysClr val="windowText" lastClr="000000"/>
                </a:solidFill>
              </a:rPr>
            </a:br>
            <a:r>
              <a:rPr lang="en-US" sz="100" b="1" dirty="0">
                <a:solidFill>
                  <a:sysClr val="windowText" lastClr="000000"/>
                </a:solidFill>
              </a:rPr>
              <a:t/>
            </a:r>
            <a:br>
              <a:rPr lang="en-US" sz="100" b="1" dirty="0">
                <a:solidFill>
                  <a:sysClr val="windowText" lastClr="000000"/>
                </a:solidFill>
              </a:rPr>
            </a:br>
            <a:r>
              <a:rPr lang="en-US" sz="100" b="1" dirty="0" smtClean="0">
                <a:solidFill>
                  <a:sysClr val="windowText" lastClr="000000"/>
                </a:solidFill>
              </a:rPr>
              <a:t>                   </a:t>
            </a:r>
            <a:endParaRPr lang="en-US" sz="100" dirty="0"/>
          </a:p>
        </p:txBody>
      </p:sp>
      <p:sp>
        <p:nvSpPr>
          <p:cNvPr id="90116" name="Rectangle 4"/>
          <p:cNvSpPr>
            <a:spLocks noGrp="1" noChangeArrowheads="1"/>
          </p:cNvSpPr>
          <p:nvPr>
            <p:ph type="subTitle" idx="4294967295"/>
          </p:nvPr>
        </p:nvSpPr>
        <p:spPr>
          <a:xfrm>
            <a:off x="2097088" y="3468688"/>
            <a:ext cx="7046912" cy="1560512"/>
          </a:xfrm>
          <a:prstGeom prst="rect">
            <a:avLst/>
          </a:prstGeom>
        </p:spPr>
        <p:txBody>
          <a:bodyPr/>
          <a:lstStyle/>
          <a:p>
            <a:endParaRPr lang="en-US" dirty="0" smtClean="0"/>
          </a:p>
          <a:p>
            <a:endParaRPr lang="en-US" dirty="0"/>
          </a:p>
        </p:txBody>
      </p:sp>
      <p:graphicFrame>
        <p:nvGraphicFramePr>
          <p:cNvPr id="9" name="Object 8"/>
          <p:cNvGraphicFramePr>
            <a:graphicFrameLocks noChangeAspect="1"/>
          </p:cNvGraphicFramePr>
          <p:nvPr>
            <p:extLst>
              <p:ext uri="{D42A27DB-BD31-4B8C-83A1-F6EECF244321}">
                <p14:modId xmlns:p14="http://schemas.microsoft.com/office/powerpoint/2010/main" val="2170596797"/>
              </p:ext>
            </p:extLst>
          </p:nvPr>
        </p:nvGraphicFramePr>
        <p:xfrm>
          <a:off x="5377789" y="1536950"/>
          <a:ext cx="3556151" cy="1892051"/>
        </p:xfrm>
        <a:graphic>
          <a:graphicData uri="http://schemas.openxmlformats.org/presentationml/2006/ole">
            <mc:AlternateContent xmlns:mc="http://schemas.openxmlformats.org/markup-compatibility/2006">
              <mc:Choice xmlns:v="urn:schemas-microsoft-com:vml" Requires="v">
                <p:oleObj spid="_x0000_s5174" name="Document" r:id="rId5" imgW="8235289" imgH="5918849" progId="Word.Document.12">
                  <p:embed/>
                </p:oleObj>
              </mc:Choice>
              <mc:Fallback>
                <p:oleObj name="Document" r:id="rId5" imgW="8235289" imgH="5918849" progId="Word.Document.12">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377789" y="1536950"/>
                        <a:ext cx="3556151" cy="189205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2" name="Rectangle 21"/>
          <p:cNvSpPr/>
          <p:nvPr/>
        </p:nvSpPr>
        <p:spPr>
          <a:xfrm>
            <a:off x="152401" y="6686266"/>
            <a:ext cx="8801529" cy="171734"/>
          </a:xfrm>
          <a:prstGeom prst="rect">
            <a:avLst/>
          </a:prstGeom>
          <a:solidFill>
            <a:srgbClr val="F79646">
              <a:lumMod val="75000"/>
            </a:srgbClr>
          </a:solidFill>
          <a:ln w="25400" cap="flat" cmpd="sng" algn="ctr">
            <a:solidFill>
              <a:srgbClr val="4F81BD">
                <a:shade val="50000"/>
              </a:srgbClr>
            </a:solidFill>
            <a:prstDash val="solid"/>
          </a:ln>
          <a:effectLst/>
        </p:spPr>
        <p:txBody>
          <a:bodyPr rtlCol="0" anchor="ctr"/>
          <a:lstStyle/>
          <a:p>
            <a:pPr algn="ctr">
              <a:defRPr/>
            </a:pPr>
            <a:endParaRPr lang="en-US" kern="0" dirty="0">
              <a:solidFill>
                <a:sysClr val="window" lastClr="FFFFFF"/>
              </a:solidFill>
              <a:latin typeface="Calibri"/>
            </a:endParaRPr>
          </a:p>
        </p:txBody>
      </p:sp>
      <p:graphicFrame>
        <p:nvGraphicFramePr>
          <p:cNvPr id="10" name="Table 9"/>
          <p:cNvGraphicFramePr>
            <a:graphicFrameLocks noGrp="1"/>
          </p:cNvGraphicFramePr>
          <p:nvPr>
            <p:extLst>
              <p:ext uri="{D42A27DB-BD31-4B8C-83A1-F6EECF244321}">
                <p14:modId xmlns:p14="http://schemas.microsoft.com/office/powerpoint/2010/main" val="1731037146"/>
              </p:ext>
            </p:extLst>
          </p:nvPr>
        </p:nvGraphicFramePr>
        <p:xfrm>
          <a:off x="762000" y="914417"/>
          <a:ext cx="8951851" cy="5029200"/>
        </p:xfrm>
        <a:graphic>
          <a:graphicData uri="http://schemas.openxmlformats.org/drawingml/2006/table">
            <a:tbl>
              <a:tblPr/>
              <a:tblGrid>
                <a:gridCol w="3355975"/>
                <a:gridCol w="75409"/>
                <a:gridCol w="930028"/>
                <a:gridCol w="970873"/>
                <a:gridCol w="876367"/>
                <a:gridCol w="330155"/>
                <a:gridCol w="603261"/>
                <a:gridCol w="603261"/>
                <a:gridCol w="603261"/>
                <a:gridCol w="603261"/>
              </a:tblGrid>
              <a:tr h="155085">
                <a:tc>
                  <a:txBody>
                    <a:bodyPr/>
                    <a:lstStyle/>
                    <a:p>
                      <a:pPr algn="l" fontAlgn="b"/>
                      <a:endParaRPr lang="en-US" sz="1050" b="1"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105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105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105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r>
              <a:tr h="155085">
                <a:tc>
                  <a:txBody>
                    <a:bodyPr/>
                    <a:lstStyle/>
                    <a:p>
                      <a:pPr algn="l" fontAlgn="b"/>
                      <a:r>
                        <a:rPr lang="en-US" sz="1050" b="1" i="0" u="none" strike="noStrike" dirty="0">
                          <a:solidFill>
                            <a:srgbClr val="000000"/>
                          </a:solidFill>
                          <a:latin typeface="Calibri"/>
                        </a:rPr>
                        <a:t>Revenue</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05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105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105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r>
              <a:tr h="155085">
                <a:tc>
                  <a:txBody>
                    <a:bodyPr/>
                    <a:lstStyle/>
                    <a:p>
                      <a:pPr algn="l" fontAlgn="b"/>
                      <a:endParaRPr lang="en-US" sz="1050" b="0" i="0" u="none" strike="noStrike" dirty="0">
                        <a:solidFill>
                          <a:srgbClr val="000000"/>
                        </a:solidFill>
                        <a:latin typeface="Calibri"/>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05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r>
                        <a:rPr lang="en-US" sz="1050" b="1" i="0" u="none" strike="noStrike" dirty="0" smtClean="0">
                          <a:solidFill>
                            <a:srgbClr val="000000"/>
                          </a:solidFill>
                          <a:latin typeface="Calibri"/>
                        </a:rPr>
                        <a:t>FY16 </a:t>
                      </a:r>
                      <a:r>
                        <a:rPr lang="en-US" sz="1050" b="1" i="0" u="none" strike="noStrike" dirty="0">
                          <a:solidFill>
                            <a:srgbClr val="000000"/>
                          </a:solidFill>
                          <a:latin typeface="Calibri"/>
                        </a:rPr>
                        <a:t>Budget</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05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r>
              <a:tr h="155085">
                <a:tc>
                  <a:txBody>
                    <a:bodyPr/>
                    <a:lstStyle/>
                    <a:p>
                      <a:pPr algn="l" fontAlgn="b"/>
                      <a:r>
                        <a:rPr lang="en-US" sz="1050" b="1" i="0" u="none" strike="noStrike" dirty="0">
                          <a:solidFill>
                            <a:srgbClr val="000000"/>
                          </a:solidFill>
                          <a:latin typeface="Calibri"/>
                        </a:rPr>
                        <a:t>State Appropriation</a:t>
                      </a:r>
                    </a:p>
                  </a:txBody>
                  <a:tcPr marL="0" marR="0" marT="0" marB="0" anchor="b">
                    <a:lnL>
                      <a:noFill/>
                    </a:lnL>
                    <a:lnR>
                      <a:noFill/>
                    </a:lnR>
                    <a:lnT>
                      <a:noFill/>
                    </a:lnT>
                    <a:lnB>
                      <a:noFill/>
                    </a:lnB>
                  </a:tcPr>
                </a:tc>
                <a:tc>
                  <a:txBody>
                    <a:bodyPr/>
                    <a:lstStyle/>
                    <a:p>
                      <a:pPr algn="l" fontAlgn="b"/>
                      <a:endParaRPr lang="en-US" sz="105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r" fontAlgn="b"/>
                      <a:r>
                        <a:rPr lang="en-US" sz="1050" b="0" i="0" u="none" strike="noStrike" dirty="0">
                          <a:solidFill>
                            <a:srgbClr val="000000"/>
                          </a:solidFill>
                          <a:latin typeface="Calibri"/>
                        </a:rPr>
                        <a:t>         </a:t>
                      </a:r>
                      <a:r>
                        <a:rPr lang="en-US" sz="1050" b="0" i="0" u="none" strike="noStrike" dirty="0" smtClean="0">
                          <a:solidFill>
                            <a:srgbClr val="000000"/>
                          </a:solidFill>
                          <a:latin typeface="Calibri"/>
                        </a:rPr>
                        <a:t>25,198,595 </a:t>
                      </a:r>
                      <a:endParaRPr lang="en-US" sz="1050" b="0" i="0" u="none" strike="noStrike" dirty="0">
                        <a:solidFill>
                          <a:srgbClr val="000000"/>
                        </a:solidFill>
                        <a:latin typeface="Calibri"/>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05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r>
              <a:tr h="155085">
                <a:tc>
                  <a:txBody>
                    <a:bodyPr/>
                    <a:lstStyle/>
                    <a:p>
                      <a:pPr algn="l" fontAlgn="b"/>
                      <a:r>
                        <a:rPr lang="en-US" sz="1050" b="1" i="0" u="none" strike="noStrike" dirty="0">
                          <a:solidFill>
                            <a:srgbClr val="000000"/>
                          </a:solidFill>
                          <a:latin typeface="Calibri"/>
                        </a:rPr>
                        <a:t>Tuition </a:t>
                      </a:r>
                    </a:p>
                  </a:txBody>
                  <a:tcPr marL="0" marR="0" marT="0" marB="0" anchor="b">
                    <a:lnL>
                      <a:noFill/>
                    </a:lnL>
                    <a:lnR>
                      <a:noFill/>
                    </a:lnR>
                    <a:lnT>
                      <a:noFill/>
                    </a:lnT>
                    <a:lnB>
                      <a:noFill/>
                    </a:lnB>
                  </a:tcPr>
                </a:tc>
                <a:tc>
                  <a:txBody>
                    <a:bodyPr/>
                    <a:lstStyle/>
                    <a:p>
                      <a:pPr algn="l" fontAlgn="b"/>
                      <a:endParaRPr lang="en-US" sz="105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r" fontAlgn="b"/>
                      <a:r>
                        <a:rPr lang="en-US" sz="1050" b="0" i="0" u="none" strike="noStrike" dirty="0" smtClean="0">
                          <a:solidFill>
                            <a:srgbClr val="000000"/>
                          </a:solidFill>
                          <a:latin typeface="Calibri"/>
                        </a:rPr>
                        <a:t>26,928,500</a:t>
                      </a:r>
                      <a:endParaRPr lang="en-US" sz="105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r>
                        <a:rPr lang="en-US" sz="1050" b="1" i="0" u="none" strike="noStrike" dirty="0" smtClean="0">
                          <a:solidFill>
                            <a:srgbClr val="000000"/>
                          </a:solidFill>
                          <a:latin typeface="Calibri"/>
                        </a:rPr>
                        <a:t> *</a:t>
                      </a:r>
                      <a:endParaRPr lang="en-US" sz="1050" b="1"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r>
              <a:tr h="155085">
                <a:tc>
                  <a:txBody>
                    <a:bodyPr/>
                    <a:lstStyle/>
                    <a:p>
                      <a:pPr algn="l" fontAlgn="b"/>
                      <a:r>
                        <a:rPr lang="en-US" sz="1050" b="1" i="0" u="none" strike="noStrike" dirty="0">
                          <a:solidFill>
                            <a:srgbClr val="000000"/>
                          </a:solidFill>
                          <a:latin typeface="Calibri"/>
                        </a:rPr>
                        <a:t>Fees &amp; Other General</a:t>
                      </a:r>
                    </a:p>
                  </a:txBody>
                  <a:tcPr marL="0" marR="0" marT="0" marB="0" anchor="b">
                    <a:lnL>
                      <a:noFill/>
                    </a:lnL>
                    <a:lnR>
                      <a:noFill/>
                    </a:lnR>
                    <a:lnT>
                      <a:noFill/>
                    </a:lnT>
                    <a:lnB>
                      <a:noFill/>
                    </a:lnB>
                  </a:tcPr>
                </a:tc>
                <a:tc>
                  <a:txBody>
                    <a:bodyPr/>
                    <a:lstStyle/>
                    <a:p>
                      <a:pPr algn="l" fontAlgn="b"/>
                      <a:endParaRPr lang="en-US" sz="105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r" fontAlgn="b"/>
                      <a:r>
                        <a:rPr lang="en-US" sz="1050" b="0" i="0" u="none" strike="noStrike" dirty="0" smtClean="0">
                          <a:solidFill>
                            <a:srgbClr val="000000"/>
                          </a:solidFill>
                          <a:latin typeface="Calibri"/>
                        </a:rPr>
                        <a:t>5,656,650            </a:t>
                      </a:r>
                      <a:endParaRPr lang="en-US" sz="105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105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r>
              <a:tr h="155085">
                <a:tc>
                  <a:txBody>
                    <a:bodyPr/>
                    <a:lstStyle/>
                    <a:p>
                      <a:pPr algn="l" fontAlgn="b"/>
                      <a:r>
                        <a:rPr lang="en-US" sz="1050" b="1" i="0" u="none" strike="noStrike" dirty="0">
                          <a:solidFill>
                            <a:srgbClr val="000000"/>
                          </a:solidFill>
                          <a:latin typeface="Calibri"/>
                        </a:rPr>
                        <a:t>Carry Forward Funds</a:t>
                      </a:r>
                    </a:p>
                  </a:txBody>
                  <a:tcPr marL="0" marR="0" marT="0" marB="0" anchor="b">
                    <a:lnL>
                      <a:noFill/>
                    </a:lnL>
                    <a:lnR>
                      <a:noFill/>
                    </a:lnR>
                    <a:lnT>
                      <a:noFill/>
                    </a:lnT>
                    <a:lnB>
                      <a:noFill/>
                    </a:lnB>
                  </a:tcPr>
                </a:tc>
                <a:tc>
                  <a:txBody>
                    <a:bodyPr/>
                    <a:lstStyle/>
                    <a:p>
                      <a:pPr algn="l" fontAlgn="b"/>
                      <a:endParaRPr lang="en-US" sz="105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r" fontAlgn="b"/>
                      <a:r>
                        <a:rPr lang="en-US" sz="1050" b="0" i="0" u="none" strike="noStrike" dirty="0">
                          <a:solidFill>
                            <a:srgbClr val="000000"/>
                          </a:solidFill>
                          <a:latin typeface="Calibri"/>
                        </a:rPr>
                        <a:t>               </a:t>
                      </a:r>
                      <a:r>
                        <a:rPr lang="en-US" sz="1050" b="0" i="0" u="none" strike="noStrike" dirty="0" smtClean="0">
                          <a:solidFill>
                            <a:srgbClr val="000000"/>
                          </a:solidFill>
                          <a:latin typeface="Calibri"/>
                        </a:rPr>
                        <a:t>600,000 </a:t>
                      </a:r>
                      <a:endParaRPr lang="en-US" sz="1050" b="0" i="0" u="none" strike="noStrike" dirty="0">
                        <a:solidFill>
                          <a:srgbClr val="000000"/>
                        </a:solidFill>
                        <a:latin typeface="Calibri"/>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1050" b="0" i="0" u="none" strike="noStrike" dirty="0">
                          <a:solidFill>
                            <a:srgbClr val="000000"/>
                          </a:solidFill>
                          <a:latin typeface="Calibri"/>
                        </a:rPr>
                        <a:t>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r>
              <a:tr h="155085">
                <a:tc>
                  <a:txBody>
                    <a:bodyPr/>
                    <a:lstStyle/>
                    <a:p>
                      <a:pPr algn="l" fontAlgn="b"/>
                      <a:endParaRPr lang="en-US" sz="105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105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1050" b="0" i="0" u="none" strike="noStrike" dirty="0">
                        <a:solidFill>
                          <a:srgbClr val="000000"/>
                        </a:solidFill>
                        <a:latin typeface="Calibri"/>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050" b="0" i="0" u="none" strike="noStrike" dirty="0">
                          <a:solidFill>
                            <a:srgbClr val="000000"/>
                          </a:solidFill>
                          <a:latin typeface="Calibri"/>
                        </a:rPr>
                        <a:t>           </a:t>
                      </a:r>
                      <a:r>
                        <a:rPr lang="en-US" sz="1050" b="0" i="0" u="none" strike="noStrike" dirty="0" smtClean="0">
                          <a:solidFill>
                            <a:srgbClr val="000000"/>
                          </a:solidFill>
                          <a:latin typeface="Calibri"/>
                        </a:rPr>
                        <a:t>58,383,745 </a:t>
                      </a:r>
                      <a:endParaRPr lang="en-US" sz="1050" b="0" i="0" u="none" strike="noStrike" dirty="0">
                        <a:solidFill>
                          <a:srgbClr val="000000"/>
                        </a:solidFill>
                        <a:latin typeface="Calibri"/>
                      </a:endParaRP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r>
              <a:tr h="155085">
                <a:tc>
                  <a:txBody>
                    <a:bodyPr/>
                    <a:lstStyle/>
                    <a:p>
                      <a:pPr algn="l" fontAlgn="b"/>
                      <a:endParaRPr lang="en-US" sz="105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105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105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1050" b="0" i="0" u="none" strike="noStrike" dirty="0">
                        <a:solidFill>
                          <a:srgbClr val="000000"/>
                        </a:solidFill>
                        <a:latin typeface="Calibri"/>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r>
              <a:tr h="155085">
                <a:tc>
                  <a:txBody>
                    <a:bodyPr/>
                    <a:lstStyle/>
                    <a:p>
                      <a:pPr algn="l" fontAlgn="b"/>
                      <a:r>
                        <a:rPr lang="en-US" sz="1050" b="1" i="0" u="none" strike="noStrike" dirty="0">
                          <a:solidFill>
                            <a:srgbClr val="000000"/>
                          </a:solidFill>
                          <a:latin typeface="Calibri"/>
                        </a:rPr>
                        <a:t>Expenditures</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05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105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105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r>
              <a:tr h="155085">
                <a:tc>
                  <a:txBody>
                    <a:bodyPr/>
                    <a:lstStyle/>
                    <a:p>
                      <a:pPr algn="l" fontAlgn="b"/>
                      <a:r>
                        <a:rPr lang="en-US" sz="1050" b="0" i="0" u="none" strike="noStrike" dirty="0">
                          <a:solidFill>
                            <a:srgbClr val="000000"/>
                          </a:solidFill>
                          <a:latin typeface="Calibri"/>
                        </a:rPr>
                        <a:t>    Updated current budget</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05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r" fontAlgn="b"/>
                      <a:r>
                        <a:rPr lang="en-US" sz="1050" b="1" i="0" u="none" strike="noStrike" dirty="0" smtClean="0">
                          <a:solidFill>
                            <a:srgbClr val="1F497D"/>
                          </a:solidFill>
                          <a:latin typeface="Calibri"/>
                        </a:rPr>
                        <a:t>57,675,885</a:t>
                      </a:r>
                      <a:endParaRPr lang="en-US" sz="1050" b="1" i="0" u="none" strike="noStrike" dirty="0">
                        <a:solidFill>
                          <a:srgbClr val="1F497D"/>
                        </a:solidFill>
                        <a:latin typeface="Calibri"/>
                      </a:endParaRPr>
                    </a:p>
                  </a:txBody>
                  <a:tcPr marL="0" marR="0" marT="0" marB="0" anchor="b">
                    <a:lnL>
                      <a:noFill/>
                    </a:lnL>
                    <a:lnR>
                      <a:noFill/>
                    </a:lnR>
                    <a:lnT>
                      <a:noFill/>
                    </a:lnT>
                    <a:lnB>
                      <a:noFill/>
                    </a:lnB>
                  </a:tcPr>
                </a:tc>
                <a:tc>
                  <a:txBody>
                    <a:bodyPr/>
                    <a:lstStyle/>
                    <a:p>
                      <a:pPr algn="l" fontAlgn="b"/>
                      <a:endParaRPr lang="en-US" sz="105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r>
              <a:tr h="155085">
                <a:tc>
                  <a:txBody>
                    <a:bodyPr/>
                    <a:lstStyle/>
                    <a:p>
                      <a:pPr algn="l" fontAlgn="b"/>
                      <a:endParaRPr lang="en-US" sz="105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105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105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1050" b="0" i="0" u="none" strike="noStrike" dirty="0">
                        <a:solidFill>
                          <a:srgbClr val="000000"/>
                        </a:solidFill>
                        <a:latin typeface="Calibri"/>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r>
              <a:tr h="155085">
                <a:tc>
                  <a:txBody>
                    <a:bodyPr/>
                    <a:lstStyle/>
                    <a:p>
                      <a:pPr algn="l" fontAlgn="b"/>
                      <a:r>
                        <a:rPr lang="en-US" sz="1050" b="1" i="0" u="none" strike="noStrike" dirty="0">
                          <a:solidFill>
                            <a:srgbClr val="000000"/>
                          </a:solidFill>
                          <a:latin typeface="Calibri"/>
                        </a:rPr>
                        <a:t>Funding Available to Distribute</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05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105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r" fontAlgn="b"/>
                      <a:r>
                        <a:rPr lang="en-US" sz="1050" b="0" i="0" u="none" strike="noStrike" dirty="0" smtClean="0">
                          <a:solidFill>
                            <a:srgbClr val="000000"/>
                          </a:solidFill>
                          <a:latin typeface="Calibri"/>
                        </a:rPr>
                        <a:t>707,860</a:t>
                      </a:r>
                      <a:endParaRPr lang="en-US" sz="1050" b="0" i="0" u="none" strike="noStrike" dirty="0">
                        <a:solidFill>
                          <a:srgbClr val="000000"/>
                        </a:solidFill>
                        <a:latin typeface="Calibri"/>
                      </a:endParaRP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r>
              <a:tr h="155085">
                <a:tc>
                  <a:txBody>
                    <a:bodyPr/>
                    <a:lstStyle/>
                    <a:p>
                      <a:pPr algn="l" fontAlgn="b"/>
                      <a:endParaRPr lang="en-US" sz="1050" b="0" i="0" u="none" strike="noStrike" dirty="0">
                        <a:solidFill>
                          <a:srgbClr val="000000"/>
                        </a:solidFill>
                        <a:latin typeface="Calibri"/>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05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105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1050" b="0" i="0" u="none" strike="noStrike" dirty="0">
                        <a:solidFill>
                          <a:srgbClr val="000000"/>
                        </a:solidFill>
                        <a:latin typeface="Calibri"/>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r>
              <a:tr h="155085">
                <a:tc>
                  <a:txBody>
                    <a:bodyPr/>
                    <a:lstStyle/>
                    <a:p>
                      <a:pPr algn="l" fontAlgn="b"/>
                      <a:r>
                        <a:rPr lang="en-US" sz="1050" b="1" i="0" u="none" strike="noStrike" dirty="0">
                          <a:solidFill>
                            <a:srgbClr val="000000"/>
                          </a:solidFill>
                          <a:latin typeface="Calibri"/>
                        </a:rPr>
                        <a:t>Required Funding Items added:</a:t>
                      </a:r>
                    </a:p>
                  </a:txBody>
                  <a:tcPr marL="0" marR="0" marT="0" marB="0" anchor="b">
                    <a:lnL>
                      <a:noFill/>
                    </a:lnL>
                    <a:lnR>
                      <a:noFill/>
                    </a:lnR>
                    <a:lnT>
                      <a:noFill/>
                    </a:lnT>
                    <a:lnB>
                      <a:noFill/>
                    </a:lnB>
                  </a:tcPr>
                </a:tc>
                <a:tc>
                  <a:txBody>
                    <a:bodyPr/>
                    <a:lstStyle/>
                    <a:p>
                      <a:pPr algn="l" fontAlgn="b"/>
                      <a:endParaRPr lang="en-US" sz="105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105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105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r>
              <a:tr h="155085">
                <a:tc>
                  <a:txBody>
                    <a:bodyPr/>
                    <a:lstStyle/>
                    <a:p>
                      <a:pPr algn="l" fontAlgn="b">
                        <a:spcBef>
                          <a:spcPts val="0"/>
                        </a:spcBef>
                      </a:pPr>
                      <a:r>
                        <a:rPr lang="en-US" sz="1050" b="0" i="0" u="none" strike="noStrike" dirty="0">
                          <a:solidFill>
                            <a:srgbClr val="000000"/>
                          </a:solidFill>
                          <a:latin typeface="Calibri"/>
                        </a:rPr>
                        <a:t>   University Contingency</a:t>
                      </a:r>
                    </a:p>
                  </a:txBody>
                  <a:tcPr marL="0" marR="0" marT="0" marB="0" anchor="b">
                    <a:lnL>
                      <a:noFill/>
                    </a:lnL>
                    <a:lnR>
                      <a:noFill/>
                    </a:lnR>
                    <a:lnT>
                      <a:noFill/>
                    </a:lnT>
                    <a:lnB>
                      <a:noFill/>
                    </a:lnB>
                  </a:tcPr>
                </a:tc>
                <a:tc>
                  <a:txBody>
                    <a:bodyPr/>
                    <a:lstStyle/>
                    <a:p>
                      <a:pPr algn="l" fontAlgn="b">
                        <a:spcBef>
                          <a:spcPts val="0"/>
                        </a:spcBef>
                      </a:pPr>
                      <a:endParaRPr lang="en-US" sz="105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r" fontAlgn="b">
                        <a:spcBef>
                          <a:spcPts val="0"/>
                        </a:spcBef>
                      </a:pPr>
                      <a:r>
                        <a:rPr lang="en-US" sz="1050" b="0" i="0" u="none" strike="noStrike" dirty="0">
                          <a:solidFill>
                            <a:srgbClr val="000000"/>
                          </a:solidFill>
                          <a:latin typeface="Calibri"/>
                        </a:rPr>
                        <a:t>               </a:t>
                      </a:r>
                      <a:r>
                        <a:rPr lang="en-US" sz="1050" b="0" i="0" u="none" strike="noStrike" dirty="0" smtClean="0">
                          <a:solidFill>
                            <a:srgbClr val="000000"/>
                          </a:solidFill>
                          <a:latin typeface="Calibri"/>
                        </a:rPr>
                        <a:t>150,000 </a:t>
                      </a:r>
                      <a:endParaRPr lang="en-US" sz="105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105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r>
              <a:tr h="155085">
                <a:tc>
                  <a:txBody>
                    <a:bodyPr/>
                    <a:lstStyle/>
                    <a:p>
                      <a:pPr algn="l" fontAlgn="b">
                        <a:spcBef>
                          <a:spcPts val="0"/>
                        </a:spcBef>
                      </a:pPr>
                      <a:r>
                        <a:rPr lang="en-US" sz="1050" b="0" i="0" u="none" strike="noStrike" dirty="0">
                          <a:solidFill>
                            <a:srgbClr val="000000"/>
                          </a:solidFill>
                          <a:latin typeface="Calibri"/>
                        </a:rPr>
                        <a:t>   Increase in software licenses</a:t>
                      </a:r>
                    </a:p>
                  </a:txBody>
                  <a:tcPr marL="0" marR="0" marT="0" marB="0" anchor="b">
                    <a:lnL>
                      <a:noFill/>
                    </a:lnL>
                    <a:lnR>
                      <a:noFill/>
                    </a:lnR>
                    <a:lnT>
                      <a:noFill/>
                    </a:lnT>
                    <a:lnB>
                      <a:noFill/>
                    </a:lnB>
                  </a:tcPr>
                </a:tc>
                <a:tc>
                  <a:txBody>
                    <a:bodyPr/>
                    <a:lstStyle/>
                    <a:p>
                      <a:pPr algn="l" fontAlgn="b">
                        <a:spcBef>
                          <a:spcPts val="0"/>
                        </a:spcBef>
                      </a:pPr>
                      <a:endParaRPr lang="en-US" sz="105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r" fontAlgn="b">
                        <a:spcBef>
                          <a:spcPts val="0"/>
                        </a:spcBef>
                      </a:pPr>
                      <a:r>
                        <a:rPr lang="en-US" sz="1050" b="0" i="0" u="none" strike="noStrike" dirty="0">
                          <a:solidFill>
                            <a:srgbClr val="000000"/>
                          </a:solidFill>
                          <a:latin typeface="Calibri"/>
                        </a:rPr>
                        <a:t>                 </a:t>
                      </a:r>
                      <a:r>
                        <a:rPr lang="en-US" sz="1050" b="0" i="0" u="none" strike="noStrike" dirty="0" smtClean="0">
                          <a:solidFill>
                            <a:srgbClr val="000000"/>
                          </a:solidFill>
                          <a:latin typeface="Calibri"/>
                        </a:rPr>
                        <a:t>17,079 </a:t>
                      </a:r>
                      <a:endParaRPr lang="en-US" sz="105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105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r>
              <a:tr h="155085">
                <a:tc>
                  <a:txBody>
                    <a:bodyPr/>
                    <a:lstStyle/>
                    <a:p>
                      <a:pPr algn="l" fontAlgn="b">
                        <a:spcBef>
                          <a:spcPts val="0"/>
                        </a:spcBef>
                      </a:pPr>
                      <a:r>
                        <a:rPr lang="en-US" sz="1050" b="0" i="0" u="none" strike="noStrike" dirty="0">
                          <a:solidFill>
                            <a:srgbClr val="000000"/>
                          </a:solidFill>
                          <a:latin typeface="Calibri"/>
                        </a:rPr>
                        <a:t>   Faculty Promotions including benefits</a:t>
                      </a:r>
                    </a:p>
                  </a:txBody>
                  <a:tcPr marL="0" marR="0" marT="0" marB="0" anchor="b">
                    <a:lnL>
                      <a:noFill/>
                    </a:lnL>
                    <a:lnR>
                      <a:noFill/>
                    </a:lnR>
                    <a:lnT>
                      <a:noFill/>
                    </a:lnT>
                    <a:lnB>
                      <a:noFill/>
                    </a:lnB>
                  </a:tcPr>
                </a:tc>
                <a:tc>
                  <a:txBody>
                    <a:bodyPr/>
                    <a:lstStyle/>
                    <a:p>
                      <a:pPr algn="l" fontAlgn="b">
                        <a:spcBef>
                          <a:spcPts val="0"/>
                        </a:spcBef>
                      </a:pPr>
                      <a:endParaRPr lang="en-US" sz="105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r" fontAlgn="b">
                        <a:spcBef>
                          <a:spcPts val="0"/>
                        </a:spcBef>
                      </a:pPr>
                      <a:r>
                        <a:rPr lang="en-US" sz="1050" b="0" i="0" u="none" strike="noStrike" dirty="0">
                          <a:solidFill>
                            <a:srgbClr val="000000"/>
                          </a:solidFill>
                          <a:latin typeface="Calibri"/>
                        </a:rPr>
                        <a:t>                 </a:t>
                      </a:r>
                      <a:r>
                        <a:rPr lang="en-US" sz="1050" b="0" i="0" u="none" strike="noStrike" dirty="0" smtClean="0">
                          <a:solidFill>
                            <a:srgbClr val="000000"/>
                          </a:solidFill>
                          <a:latin typeface="Calibri"/>
                        </a:rPr>
                        <a:t>59,030</a:t>
                      </a:r>
                      <a:endParaRPr lang="en-US" sz="105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105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r>
              <a:tr h="155085">
                <a:tc>
                  <a:txBody>
                    <a:bodyPr/>
                    <a:lstStyle/>
                    <a:p>
                      <a:pPr algn="l" fontAlgn="b">
                        <a:spcBef>
                          <a:spcPts val="0"/>
                        </a:spcBef>
                      </a:pPr>
                      <a:r>
                        <a:rPr lang="en-US" sz="1050" b="0" i="0" u="none" strike="noStrike" baseline="0" dirty="0" smtClean="0">
                          <a:solidFill>
                            <a:srgbClr val="000000"/>
                          </a:solidFill>
                          <a:latin typeface="Calibri"/>
                        </a:rPr>
                        <a:t>   </a:t>
                      </a:r>
                      <a:r>
                        <a:rPr lang="en-US" sz="1050" b="0" i="0" u="none" strike="noStrike" dirty="0" smtClean="0">
                          <a:solidFill>
                            <a:srgbClr val="000000"/>
                          </a:solidFill>
                          <a:latin typeface="Calibri"/>
                        </a:rPr>
                        <a:t>Salary</a:t>
                      </a:r>
                      <a:r>
                        <a:rPr lang="en-US" sz="1050" b="0" i="0" u="none" strike="noStrike" baseline="0" dirty="0" smtClean="0">
                          <a:solidFill>
                            <a:srgbClr val="000000"/>
                          </a:solidFill>
                          <a:latin typeface="Calibri"/>
                        </a:rPr>
                        <a:t> Stressors including benefits</a:t>
                      </a:r>
                      <a:endParaRPr lang="en-US" sz="105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spcBef>
                          <a:spcPts val="0"/>
                        </a:spcBef>
                      </a:pPr>
                      <a:endParaRPr lang="en-US" sz="105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r" fontAlgn="b">
                        <a:spcBef>
                          <a:spcPts val="0"/>
                        </a:spcBef>
                      </a:pPr>
                      <a:r>
                        <a:rPr lang="en-US" sz="1050" b="0" i="0" u="none" strike="noStrike" dirty="0" smtClean="0">
                          <a:solidFill>
                            <a:srgbClr val="000000"/>
                          </a:solidFill>
                          <a:latin typeface="Calibri"/>
                        </a:rPr>
                        <a:t>53,872</a:t>
                      </a:r>
                      <a:endParaRPr lang="en-US" sz="105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1050" b="0" i="0" u="none" strike="noStrike" dirty="0">
                        <a:solidFill>
                          <a:srgbClr val="000000"/>
                        </a:solidFill>
                        <a:latin typeface="Calibri"/>
                      </a:endParaRPr>
                    </a:p>
                  </a:txBody>
                  <a:tcPr marL="0" marR="0" marT="0" marB="0" anchor="b">
                    <a:lnL>
                      <a:noFill/>
                    </a:lnL>
                    <a:lnR>
                      <a:noFill/>
                    </a:lnR>
                    <a:lnT>
                      <a:noFill/>
                    </a:lnT>
                    <a:lnB w="6350" cap="flat" cmpd="sng" algn="ctr">
                      <a:noFill/>
                      <a:prstDash val="solid"/>
                      <a:round/>
                      <a:headEnd type="none" w="med" len="med"/>
                      <a:tailEnd type="none" w="med" len="med"/>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r>
              <a:tr h="160019">
                <a:tc>
                  <a:txBody>
                    <a:bodyPr/>
                    <a:lstStyle/>
                    <a:p>
                      <a:pPr algn="l" fontAlgn="b">
                        <a:spcBef>
                          <a:spcPts val="0"/>
                        </a:spcBef>
                      </a:pPr>
                      <a:r>
                        <a:rPr lang="en-US" sz="1050" b="0" i="0" u="none" strike="noStrike" dirty="0">
                          <a:solidFill>
                            <a:srgbClr val="000000"/>
                          </a:solidFill>
                          <a:latin typeface="Calibri"/>
                        </a:rPr>
                        <a:t>   </a:t>
                      </a:r>
                      <a:r>
                        <a:rPr lang="en-US" sz="1050" b="0" i="0" u="none" strike="noStrike" dirty="0" smtClean="0">
                          <a:solidFill>
                            <a:srgbClr val="000000"/>
                          </a:solidFill>
                          <a:latin typeface="Calibri"/>
                        </a:rPr>
                        <a:t>Replacement Storage Area Network (SAN)</a:t>
                      </a:r>
                      <a:endParaRPr lang="en-US" sz="105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spcBef>
                          <a:spcPts val="0"/>
                        </a:spcBef>
                      </a:pPr>
                      <a:endParaRPr lang="en-US" sz="105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r" fontAlgn="b">
                        <a:spcBef>
                          <a:spcPts val="0"/>
                        </a:spcBef>
                      </a:pPr>
                      <a:r>
                        <a:rPr lang="en-US" sz="1050" b="0" i="0" u="none" strike="noStrike" dirty="0" smtClean="0">
                          <a:solidFill>
                            <a:srgbClr val="000000"/>
                          </a:solidFill>
                          <a:latin typeface="Calibri"/>
                        </a:rPr>
                        <a:t>58,000</a:t>
                      </a:r>
                      <a:endParaRPr lang="en-US" sz="105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1050" b="0" i="0" u="none" strike="noStrike" dirty="0">
                        <a:solidFill>
                          <a:srgbClr val="000000"/>
                        </a:solidFill>
                        <a:latin typeface="Calibri"/>
                      </a:endParaRPr>
                    </a:p>
                  </a:txBody>
                  <a:tcPr marL="0" marR="0" marT="0" marB="0" anchor="b">
                    <a:lnL>
                      <a:noFill/>
                    </a:lnL>
                    <a:lnR>
                      <a:noFill/>
                    </a:lnR>
                    <a:lnT>
                      <a:noFill/>
                    </a:lnT>
                    <a:lnB w="6350" cap="flat" cmpd="sng" algn="ctr">
                      <a:noFill/>
                      <a:prstDash val="solid"/>
                      <a:round/>
                      <a:headEnd type="none" w="med" len="med"/>
                      <a:tailEnd type="none" w="med" len="med"/>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r>
              <a:tr h="152383">
                <a:tc>
                  <a:txBody>
                    <a:bodyPr/>
                    <a:lstStyle/>
                    <a:p>
                      <a:pPr algn="l" fontAlgn="b">
                        <a:spcBef>
                          <a:spcPts val="0"/>
                        </a:spcBef>
                      </a:pPr>
                      <a:r>
                        <a:rPr lang="en-US" sz="1050" b="0" i="0" u="none" strike="noStrike" dirty="0">
                          <a:solidFill>
                            <a:srgbClr val="000000"/>
                          </a:solidFill>
                          <a:latin typeface="Calibri"/>
                        </a:rPr>
                        <a:t>   </a:t>
                      </a:r>
                      <a:r>
                        <a:rPr lang="en-US" sz="1050" b="0" i="0" u="none" strike="noStrike" dirty="0" smtClean="0">
                          <a:solidFill>
                            <a:srgbClr val="000000"/>
                          </a:solidFill>
                          <a:latin typeface="Calibri"/>
                        </a:rPr>
                        <a:t>Funding </a:t>
                      </a:r>
                      <a:r>
                        <a:rPr lang="en-US" sz="1050" b="0" i="0" u="none" strike="noStrike" dirty="0">
                          <a:solidFill>
                            <a:srgbClr val="000000"/>
                          </a:solidFill>
                          <a:latin typeface="Calibri"/>
                        </a:rPr>
                        <a:t>for Merit </a:t>
                      </a:r>
                      <a:r>
                        <a:rPr lang="en-US" sz="1050" b="0" i="0" u="none" strike="noStrike" dirty="0" smtClean="0">
                          <a:solidFill>
                            <a:srgbClr val="000000"/>
                          </a:solidFill>
                          <a:latin typeface="Calibri"/>
                        </a:rPr>
                        <a:t>Raises including benefits</a:t>
                      </a:r>
                      <a:endParaRPr lang="en-US" sz="105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spcBef>
                          <a:spcPts val="0"/>
                        </a:spcBef>
                      </a:pPr>
                      <a:endParaRPr lang="en-US" sz="105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r" fontAlgn="b">
                        <a:spcBef>
                          <a:spcPts val="0"/>
                        </a:spcBef>
                      </a:pPr>
                      <a:r>
                        <a:rPr lang="en-US" sz="1050" b="0" i="0" u="none" strike="noStrike" dirty="0">
                          <a:solidFill>
                            <a:srgbClr val="000000"/>
                          </a:solidFill>
                          <a:latin typeface="Calibri"/>
                        </a:rPr>
                        <a:t>               </a:t>
                      </a:r>
                      <a:r>
                        <a:rPr lang="en-US" sz="1050" b="0" i="0" u="none" strike="noStrike" dirty="0" smtClean="0">
                          <a:solidFill>
                            <a:srgbClr val="000000"/>
                          </a:solidFill>
                          <a:latin typeface="Calibri"/>
                        </a:rPr>
                        <a:t>388,480 </a:t>
                      </a:r>
                      <a:endParaRPr lang="en-US" sz="105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1050" b="0" i="0" u="none" strike="noStrike" dirty="0">
                        <a:solidFill>
                          <a:srgbClr val="000000"/>
                        </a:solidFill>
                        <a:latin typeface="Calibri"/>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r>
              <a:tr h="155085">
                <a:tc>
                  <a:txBody>
                    <a:bodyPr/>
                    <a:lstStyle/>
                    <a:p>
                      <a:pPr algn="l" fontAlgn="b"/>
                      <a:endParaRPr lang="en-US" sz="105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105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r" fontAlgn="b"/>
                      <a:endParaRPr lang="en-US" sz="105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r" fontAlgn="b"/>
                      <a:r>
                        <a:rPr lang="en-US" sz="1050" b="0" i="0" u="none" strike="noStrike" dirty="0" smtClean="0">
                          <a:solidFill>
                            <a:srgbClr val="000000"/>
                          </a:solidFill>
                          <a:latin typeface="Calibri"/>
                        </a:rPr>
                        <a:t>726,461</a:t>
                      </a:r>
                      <a:endParaRPr lang="en-US" sz="1050" b="0" i="0" u="none" strike="noStrike" dirty="0">
                        <a:solidFill>
                          <a:srgbClr val="000000"/>
                        </a:solidFill>
                        <a:latin typeface="Calibri"/>
                      </a:endParaRP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r>
              <a:tr h="155085">
                <a:tc>
                  <a:txBody>
                    <a:bodyPr/>
                    <a:lstStyle/>
                    <a:p>
                      <a:pPr algn="l" fontAlgn="b"/>
                      <a:endParaRPr lang="en-US" sz="105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105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105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1050" b="0" i="0" u="none" strike="noStrike" dirty="0">
                        <a:solidFill>
                          <a:srgbClr val="000000"/>
                        </a:solidFill>
                        <a:latin typeface="Calibri"/>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r>
              <a:tr h="155085">
                <a:tc>
                  <a:txBody>
                    <a:bodyPr/>
                    <a:lstStyle/>
                    <a:p>
                      <a:pPr algn="l" fontAlgn="b"/>
                      <a:r>
                        <a:rPr lang="en-US" sz="1050" b="1" i="0" u="none" strike="noStrike" dirty="0">
                          <a:solidFill>
                            <a:srgbClr val="000000"/>
                          </a:solidFill>
                          <a:latin typeface="Calibri"/>
                        </a:rPr>
                        <a:t>Unresolved </a:t>
                      </a:r>
                      <a:r>
                        <a:rPr lang="en-US" sz="1050" b="1" i="0" u="none" strike="noStrike" dirty="0" smtClean="0">
                          <a:solidFill>
                            <a:srgbClr val="000000"/>
                          </a:solidFill>
                          <a:latin typeface="Calibri"/>
                        </a:rPr>
                        <a:t>Issues</a:t>
                      </a:r>
                      <a:endParaRPr lang="en-US" sz="1050" b="1"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105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105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105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r>
              <a:tr h="155085">
                <a:tc>
                  <a:txBody>
                    <a:bodyPr/>
                    <a:lstStyle/>
                    <a:p>
                      <a:pPr algn="l" fontAlgn="b"/>
                      <a:r>
                        <a:rPr lang="en-US" sz="1050" b="0" i="0" u="none" strike="noStrike" dirty="0" smtClean="0">
                          <a:solidFill>
                            <a:srgbClr val="000000"/>
                          </a:solidFill>
                          <a:latin typeface="Calibri"/>
                        </a:rPr>
                        <a:t>    Enterprise Back-Up</a:t>
                      </a:r>
                      <a:r>
                        <a:rPr lang="en-US" sz="1050" b="0" i="0" u="none" strike="noStrike" baseline="0" dirty="0" smtClean="0">
                          <a:solidFill>
                            <a:srgbClr val="000000"/>
                          </a:solidFill>
                          <a:latin typeface="Calibri"/>
                        </a:rPr>
                        <a:t> System</a:t>
                      </a:r>
                      <a:endParaRPr lang="en-US" sz="105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105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r" fontAlgn="b"/>
                      <a:endParaRPr lang="en-US" sz="105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1050" b="0" i="0" u="none" strike="noStrike" dirty="0">
                        <a:solidFill>
                          <a:srgbClr val="000000"/>
                        </a:solidFill>
                        <a:latin typeface="Calibri"/>
                      </a:endParaRPr>
                    </a:p>
                  </a:txBody>
                  <a:tcPr marL="0" marR="0" marT="0" marB="0" anchor="b">
                    <a:lnL>
                      <a:noFill/>
                    </a:lnL>
                    <a:lnR>
                      <a:noFill/>
                    </a:lnR>
                    <a:lnT>
                      <a:noFill/>
                    </a:lnT>
                    <a:lnB w="6350" cap="flat" cmpd="sng" algn="ctr">
                      <a:noFill/>
                      <a:prstDash val="solid"/>
                      <a:round/>
                      <a:headEnd type="none" w="med" len="med"/>
                      <a:tailEnd type="none" w="med" len="med"/>
                    </a:lnB>
                  </a:tcPr>
                </a:tc>
                <a:tc>
                  <a:txBody>
                    <a:bodyPr/>
                    <a:lstStyle/>
                    <a:p>
                      <a:pPr algn="r" fontAlgn="b"/>
                      <a:r>
                        <a:rPr lang="en-US" sz="1050" b="0" i="0" u="none" strike="noStrike" dirty="0" smtClean="0">
                          <a:solidFill>
                            <a:srgbClr val="000000"/>
                          </a:solidFill>
                          <a:latin typeface="Calibri"/>
                        </a:rPr>
                        <a:t>216,000</a:t>
                      </a:r>
                      <a:endParaRPr lang="en-US" sz="105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r>
              <a:tr h="155085">
                <a:tc>
                  <a:txBody>
                    <a:bodyPr/>
                    <a:lstStyle/>
                    <a:p>
                      <a:pPr algn="l" fontAlgn="b"/>
                      <a:r>
                        <a:rPr lang="en-US" sz="1050" b="0" i="0" u="none" strike="noStrike" dirty="0" smtClean="0">
                          <a:solidFill>
                            <a:srgbClr val="000000"/>
                          </a:solidFill>
                          <a:latin typeface="Calibri"/>
                        </a:rPr>
                        <a:t>    Litigation</a:t>
                      </a:r>
                      <a:endParaRPr lang="en-US" sz="105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105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r" fontAlgn="b"/>
                      <a:endParaRPr lang="en-US" sz="105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1050" b="0" i="0" u="none" strike="noStrike" dirty="0">
                        <a:solidFill>
                          <a:srgbClr val="000000"/>
                        </a:solidFill>
                        <a:latin typeface="Calibri"/>
                      </a:endParaRPr>
                    </a:p>
                  </a:txBody>
                  <a:tcPr marL="0" marR="0" marT="0" marB="0" anchor="b">
                    <a:lnL>
                      <a:noFill/>
                    </a:lnL>
                    <a:lnR>
                      <a:noFill/>
                    </a:lnR>
                    <a:lnT>
                      <a:noFill/>
                    </a:lnT>
                    <a:lnB w="6350" cap="flat" cmpd="sng" algn="ctr">
                      <a:noFill/>
                      <a:prstDash val="solid"/>
                      <a:round/>
                      <a:headEnd type="none" w="med" len="med"/>
                      <a:tailEnd type="none" w="med" len="med"/>
                    </a:lnB>
                  </a:tcPr>
                </a:tc>
                <a:tc>
                  <a:txBody>
                    <a:bodyPr/>
                    <a:lstStyle/>
                    <a:p>
                      <a:pPr algn="r" fontAlgn="b"/>
                      <a:r>
                        <a:rPr lang="en-US" sz="1050" b="0" i="0" u="none" strike="noStrike" dirty="0" smtClean="0">
                          <a:solidFill>
                            <a:srgbClr val="000000"/>
                          </a:solidFill>
                          <a:latin typeface="Calibri"/>
                        </a:rPr>
                        <a:t>20,000</a:t>
                      </a:r>
                      <a:endParaRPr lang="en-US" sz="105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r>
              <a:tr h="265861">
                <a:tc>
                  <a:txBody>
                    <a:bodyPr/>
                    <a:lstStyle/>
                    <a:p>
                      <a:pPr algn="l" fontAlgn="b"/>
                      <a:endParaRPr lang="en-US" sz="105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105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r" fontAlgn="b"/>
                      <a:endParaRPr lang="en-US" sz="1050" b="0" i="0" u="none" strike="noStrike" dirty="0">
                        <a:solidFill>
                          <a:srgbClr val="000000"/>
                        </a:solidFill>
                        <a:latin typeface="Calibri"/>
                      </a:endParaRPr>
                    </a:p>
                  </a:txBody>
                  <a:tcPr marL="0" marR="0" marT="0" marB="0" anchor="b">
                    <a:lnL>
                      <a:noFill/>
                    </a:lnL>
                    <a:lnR>
                      <a:noFill/>
                    </a:lnR>
                    <a:lnT>
                      <a:noFill/>
                    </a:lnT>
                    <a:lnB>
                      <a:noFill/>
                    </a:lnB>
                  </a:tcPr>
                </a:tc>
                <a:tc>
                  <a:txBody>
                    <a:bodyPr/>
                    <a:lstStyle/>
                    <a:p>
                      <a:endParaRPr lang="en-US" dirty="0"/>
                    </a:p>
                  </a:txBody>
                  <a:tcPr marL="0" marR="0" marT="0" marB="0" anchor="b">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r>
              <a:tr h="265861">
                <a:tc>
                  <a:txBody>
                    <a:bodyPr/>
                    <a:lstStyle/>
                    <a:p>
                      <a:pPr marL="0" indent="0" algn="l" defTabSz="1085850" fontAlgn="t">
                        <a:buFont typeface="Arial" panose="020B0604020202020204" pitchFamily="34" charset="0"/>
                        <a:buNone/>
                        <a:tabLst/>
                      </a:pPr>
                      <a:r>
                        <a:rPr lang="en-US" sz="1050" b="1" i="0" u="none" strike="noStrike" dirty="0" smtClean="0">
                          <a:solidFill>
                            <a:srgbClr val="000000"/>
                          </a:solidFill>
                          <a:latin typeface="+mn-lt"/>
                        </a:rPr>
                        <a:t>*  Tuition</a:t>
                      </a:r>
                      <a:r>
                        <a:rPr lang="en-US" sz="1050" b="1" i="0" u="none" strike="noStrike" baseline="0" dirty="0" smtClean="0">
                          <a:solidFill>
                            <a:srgbClr val="000000"/>
                          </a:solidFill>
                          <a:latin typeface="+mn-lt"/>
                        </a:rPr>
                        <a:t> will need to be reviewed for enrollment numbers</a:t>
                      </a:r>
                      <a:endParaRPr lang="en-US" sz="1050" b="1" i="0" u="none" strike="noStrike" dirty="0">
                        <a:solidFill>
                          <a:srgbClr val="000000"/>
                        </a:solidFill>
                        <a:latin typeface="+mn-lt"/>
                      </a:endParaRPr>
                    </a:p>
                  </a:txBody>
                  <a:tcPr marL="0" marR="0" marT="0" marB="0" anchor="b">
                    <a:lnL>
                      <a:noFill/>
                    </a:lnL>
                    <a:lnR>
                      <a:noFill/>
                    </a:lnR>
                    <a:lnT>
                      <a:noFill/>
                    </a:lnT>
                    <a:lnB>
                      <a:noFill/>
                    </a:lnB>
                  </a:tcPr>
                </a:tc>
                <a:tc>
                  <a:txBody>
                    <a:bodyPr/>
                    <a:lstStyle/>
                    <a:p>
                      <a:pPr algn="l" fontAlgn="b"/>
                      <a:endParaRPr lang="en-US" sz="105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1050" b="0" i="0" u="none" strike="noStrike" dirty="0">
                        <a:solidFill>
                          <a:srgbClr val="000000"/>
                        </a:solidFill>
                        <a:latin typeface="Calibri"/>
                      </a:endParaRPr>
                    </a:p>
                  </a:txBody>
                  <a:tcPr marL="0" marR="0" marT="0" marB="0" anchor="b">
                    <a:lnL>
                      <a:noFill/>
                    </a:lnL>
                    <a:lnR>
                      <a:noFill/>
                    </a:lnR>
                    <a:lnT>
                      <a:noFill/>
                    </a:lnT>
                    <a:lnB>
                      <a:noFill/>
                    </a:lnB>
                  </a:tcPr>
                </a:tc>
                <a:tc>
                  <a:txBody>
                    <a:bodyPr/>
                    <a:lstStyle/>
                    <a:p>
                      <a:endParaRPr lang="en-US" dirty="0"/>
                    </a:p>
                  </a:txBody>
                  <a:tcPr marL="0" marR="0" marT="0" marB="0" anchor="b">
                    <a:lnL>
                      <a:noFill/>
                    </a:lnL>
                    <a:lnR>
                      <a:noFill/>
                    </a:lnR>
                    <a:lnT w="635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r>
              <a:tr h="155085">
                <a:tc>
                  <a:txBody>
                    <a:bodyPr/>
                    <a:lstStyle/>
                    <a:p>
                      <a:pPr algn="l" fontAlgn="b"/>
                      <a:endParaRPr lang="en-US" sz="105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105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105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1050" b="0" i="0" u="none" strike="noStrike" dirty="0">
                        <a:solidFill>
                          <a:srgbClr val="000000"/>
                        </a:solidFill>
                        <a:latin typeface="Calibri"/>
                      </a:endParaRPr>
                    </a:p>
                  </a:txBody>
                  <a:tcPr marL="0" marR="0" marT="0" marB="0" anchor="b">
                    <a:lnL>
                      <a:noFill/>
                    </a:lnL>
                    <a:lnR>
                      <a:noFill/>
                    </a:lnR>
                    <a:lnT w="12700" cap="flat" cmpd="sng" algn="ctr">
                      <a:noFill/>
                      <a:prstDash val="solid"/>
                      <a:round/>
                      <a:headEnd type="none" w="med" len="med"/>
                      <a:tailEnd type="none" w="med" len="med"/>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r>
              <a:tr h="155085">
                <a:tc gridSpan="4">
                  <a:txBody>
                    <a:bodyPr/>
                    <a:lstStyle/>
                    <a:p>
                      <a:pPr algn="l" fontAlgn="t"/>
                      <a:endParaRPr lang="en-US" sz="1050" b="1" i="0" u="none" strike="noStrike" dirty="0">
                        <a:solidFill>
                          <a:srgbClr val="000000"/>
                        </a:solidFill>
                        <a:latin typeface="Calibri"/>
                      </a:endParaRPr>
                    </a:p>
                  </a:txBody>
                  <a:tcPr marL="0" marR="0" marT="0" marB="0">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r>
            </a:tbl>
          </a:graphicData>
        </a:graphic>
      </p:graphicFrame>
      <p:sp>
        <p:nvSpPr>
          <p:cNvPr id="13" name="TextBox 12"/>
          <p:cNvSpPr txBox="1"/>
          <p:nvPr/>
        </p:nvSpPr>
        <p:spPr>
          <a:xfrm>
            <a:off x="6477000" y="2286000"/>
            <a:ext cx="2514600" cy="1615827"/>
          </a:xfrm>
          <a:prstGeom prst="rect">
            <a:avLst/>
          </a:prstGeom>
          <a:noFill/>
          <a:ln>
            <a:solidFill>
              <a:schemeClr val="accent1"/>
            </a:solidFill>
          </a:ln>
        </p:spPr>
        <p:txBody>
          <a:bodyPr wrap="square" rtlCol="0">
            <a:spAutoFit/>
          </a:bodyPr>
          <a:lstStyle/>
          <a:p>
            <a:r>
              <a:rPr lang="en-US" sz="900" dirty="0" smtClean="0"/>
              <a:t>Includes current Salary, Benefits, Travel, &amp; OS&amp;E</a:t>
            </a:r>
          </a:p>
          <a:p>
            <a:r>
              <a:rPr lang="en-US" sz="900" dirty="0" smtClean="0"/>
              <a:t>Increase TRS                                             $171,099</a:t>
            </a:r>
          </a:p>
          <a:p>
            <a:r>
              <a:rPr lang="en-US" sz="900" dirty="0" smtClean="0"/>
              <a:t>Increase Health Insurance                     $  58,837</a:t>
            </a:r>
          </a:p>
          <a:p>
            <a:r>
              <a:rPr lang="en-US" sz="900" dirty="0" smtClean="0"/>
              <a:t>Additional funding  for AVP </a:t>
            </a:r>
          </a:p>
          <a:p>
            <a:r>
              <a:rPr lang="en-US" sz="900" dirty="0" smtClean="0"/>
              <a:t>Marketing &amp; Communications              $    2,700</a:t>
            </a:r>
          </a:p>
          <a:p>
            <a:r>
              <a:rPr lang="en-US" sz="900" dirty="0" smtClean="0"/>
              <a:t>M&amp;O Funded Positions:</a:t>
            </a:r>
          </a:p>
          <a:p>
            <a:r>
              <a:rPr lang="en-US" sz="900" dirty="0" smtClean="0"/>
              <a:t>Lab Technician                                          $  53,200</a:t>
            </a:r>
          </a:p>
          <a:p>
            <a:r>
              <a:rPr lang="en-US" sz="900" dirty="0" smtClean="0"/>
              <a:t>(2) Custodial  Positions                            $  54,000</a:t>
            </a:r>
          </a:p>
          <a:p>
            <a:r>
              <a:rPr lang="en-US" sz="900" dirty="0" smtClean="0"/>
              <a:t>Priority Items Funded by BOR:</a:t>
            </a:r>
          </a:p>
          <a:p>
            <a:r>
              <a:rPr lang="en-US" sz="900" dirty="0" smtClean="0"/>
              <a:t>(3) Academic Advisors                             $160,000</a:t>
            </a:r>
          </a:p>
          <a:p>
            <a:r>
              <a:rPr lang="en-US" sz="900" dirty="0" smtClean="0"/>
              <a:t>New Storage Area Network (SAN)        $150,000</a:t>
            </a:r>
            <a:endParaRPr lang="en-US" sz="900" dirty="0"/>
          </a:p>
        </p:txBody>
      </p:sp>
      <p:cxnSp>
        <p:nvCxnSpPr>
          <p:cNvPr id="15" name="Straight Arrow Connector 14"/>
          <p:cNvCxnSpPr/>
          <p:nvPr/>
        </p:nvCxnSpPr>
        <p:spPr>
          <a:xfrm>
            <a:off x="5105400" y="2590800"/>
            <a:ext cx="13716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266548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Summer Short Fall</a:t>
            </a:r>
          </a:p>
        </p:txBody>
      </p:sp>
      <p:sp>
        <p:nvSpPr>
          <p:cNvPr id="3" name="Content Placeholder 2"/>
          <p:cNvSpPr>
            <a:spLocks noGrp="1"/>
          </p:cNvSpPr>
          <p:nvPr>
            <p:ph idx="1"/>
          </p:nvPr>
        </p:nvSpPr>
        <p:spPr/>
        <p:txBody>
          <a:bodyPr/>
          <a:lstStyle/>
          <a:p>
            <a:r>
              <a:rPr lang="en-US" dirty="0" smtClean="0"/>
              <a:t>CSU Annual Budget is divided into three parts: Fall/Spring/Summer</a:t>
            </a:r>
          </a:p>
          <a:p>
            <a:r>
              <a:rPr lang="en-US" dirty="0" smtClean="0"/>
              <a:t>Summer 2014/2015 </a:t>
            </a:r>
          </a:p>
          <a:p>
            <a:pPr lvl="2"/>
            <a:r>
              <a:rPr lang="en-US" dirty="0" smtClean="0"/>
              <a:t>Budget: 	$3,740,000</a:t>
            </a:r>
          </a:p>
          <a:p>
            <a:pPr lvl="2"/>
            <a:r>
              <a:rPr lang="en-US" dirty="0" smtClean="0"/>
              <a:t>Revenue: 	$1,381,267*  </a:t>
            </a:r>
          </a:p>
          <a:p>
            <a:pPr lvl="2"/>
            <a:r>
              <a:rPr lang="en-US" dirty="0" smtClean="0"/>
              <a:t>Shortfall: 	$2,357,733</a:t>
            </a:r>
          </a:p>
          <a:p>
            <a:r>
              <a:rPr lang="en-US" dirty="0" smtClean="0"/>
              <a:t>Summer 2015 Revenue is split about 40% for FY15 and 60% FY2016</a:t>
            </a:r>
          </a:p>
          <a:p>
            <a:pPr marL="0" indent="0">
              <a:buNone/>
            </a:pPr>
            <a:endParaRPr lang="en-US" sz="1400" dirty="0" smtClean="0"/>
          </a:p>
          <a:p>
            <a:pPr marL="0" indent="0">
              <a:buNone/>
            </a:pPr>
            <a:r>
              <a:rPr lang="en-US" sz="1400" dirty="0" smtClean="0"/>
              <a:t>* As of April 17, 2015</a:t>
            </a:r>
            <a:endParaRPr lang="en-US" sz="1400" dirty="0"/>
          </a:p>
        </p:txBody>
      </p:sp>
      <p:sp>
        <p:nvSpPr>
          <p:cNvPr id="4" name="Slide Number Placeholder 3"/>
          <p:cNvSpPr>
            <a:spLocks noGrp="1"/>
          </p:cNvSpPr>
          <p:nvPr>
            <p:ph type="sldNum" sz="quarter" idx="12"/>
          </p:nvPr>
        </p:nvSpPr>
        <p:spPr/>
        <p:txBody>
          <a:bodyPr/>
          <a:lstStyle/>
          <a:p>
            <a:pPr algn="r">
              <a:defRPr/>
            </a:pPr>
            <a:fld id="{95870169-AD81-4CCB-A565-E783BD912983}" type="slidenum">
              <a:rPr lang="en-US" smtClean="0"/>
              <a:pPr algn="r">
                <a:defRPr/>
              </a:pPr>
              <a:t>9</a:t>
            </a:fld>
            <a:endParaRPr lang="en-US" dirty="0"/>
          </a:p>
        </p:txBody>
      </p:sp>
    </p:spTree>
    <p:extLst>
      <p:ext uri="{BB962C8B-B14F-4D97-AF65-F5344CB8AC3E}">
        <p14:creationId xmlns:p14="http://schemas.microsoft.com/office/powerpoint/2010/main" val="26235152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DM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DMR</Template>
  <TotalTime>2203</TotalTime>
  <Words>808</Words>
  <Application>Microsoft Office PowerPoint</Application>
  <PresentationFormat>On-screen Show (4:3)</PresentationFormat>
  <Paragraphs>323</Paragraphs>
  <Slides>17</Slides>
  <Notes>15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19" baseType="lpstr">
      <vt:lpstr>DMR</vt:lpstr>
      <vt:lpstr>Document</vt:lpstr>
      <vt:lpstr>Open Budget Meeting</vt:lpstr>
      <vt:lpstr>PowerPoint Presentation</vt:lpstr>
      <vt:lpstr>                                            </vt:lpstr>
      <vt:lpstr> Open Budget Meeting                                    </vt:lpstr>
      <vt:lpstr>Open Budget Meeting                                    </vt:lpstr>
      <vt:lpstr>Open Budget Meeting                                    </vt:lpstr>
      <vt:lpstr> Open Budget Meeting                                    </vt:lpstr>
      <vt:lpstr>CSU’s Budget Build                                            </vt:lpstr>
      <vt:lpstr>Summer Short Fall</vt:lpstr>
      <vt:lpstr>   Open Budget Meeting</vt:lpstr>
      <vt:lpstr>   Open Budget Meeting</vt:lpstr>
      <vt:lpstr>   Open Budget Meeting</vt:lpstr>
      <vt:lpstr>PowerPoint Presentation</vt:lpstr>
      <vt:lpstr>PowerPoint Presentation</vt:lpstr>
      <vt:lpstr>Mandatory Fees</vt:lpstr>
      <vt:lpstr>PeopleSoft Upgrade </vt:lpstr>
      <vt:lpstr> Discussion and 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Leanne Bradberry</dc:creator>
  <cp:lastModifiedBy>Leanne Bradberry</cp:lastModifiedBy>
  <cp:revision>51</cp:revision>
  <cp:lastPrinted>2015-04-23T12:47:41Z</cp:lastPrinted>
  <dcterms:created xsi:type="dcterms:W3CDTF">2014-03-18T19:38:06Z</dcterms:created>
  <dcterms:modified xsi:type="dcterms:W3CDTF">2015-04-30T18:58:06Z</dcterms:modified>
</cp:coreProperties>
</file>