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259" r:id="rId4"/>
    <p:sldId id="257" r:id="rId5"/>
    <p:sldId id="261" r:id="rId6"/>
    <p:sldId id="262" r:id="rId7"/>
    <p:sldId id="263" r:id="rId8"/>
    <p:sldId id="264" r:id="rId9"/>
    <p:sldId id="260" r:id="rId10"/>
    <p:sldId id="280" r:id="rId11"/>
    <p:sldId id="281"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Gmeiner" initials="RG" lastIdx="1" clrIdx="0">
    <p:extLst>
      <p:ext uri="{19B8F6BF-5375-455C-9EA6-DF929625EA0E}">
        <p15:presenceInfo xmlns:p15="http://schemas.microsoft.com/office/powerpoint/2012/main" userId="S-1-5-21-2147250771-525998328-621696214-12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0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1" d="100"/>
          <a:sy n="91" d="100"/>
        </p:scale>
        <p:origin x="1210"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07T09:20:31.476"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EBBCD-FA23-4AD1-BB29-275B7B08F422}" type="datetimeFigureOut">
              <a:rPr lang="en-US" smtClean="0"/>
              <a:t>9/8/2016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0A5DE-072E-4782-A6AC-613E9FA610C4}" type="slidenum">
              <a:rPr lang="en-US" smtClean="0"/>
              <a:t>‹#›</a:t>
            </a:fld>
            <a:endParaRPr lang="en-US"/>
          </a:p>
        </p:txBody>
      </p:sp>
    </p:spTree>
    <p:extLst>
      <p:ext uri="{BB962C8B-B14F-4D97-AF65-F5344CB8AC3E}">
        <p14:creationId xmlns:p14="http://schemas.microsoft.com/office/powerpoint/2010/main" val="291350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5501A-E367-4CDA-9C80-FD7EE583D4F7}" type="slidenum">
              <a:rPr lang="en-US" smtClean="0"/>
              <a:t>3</a:t>
            </a:fld>
            <a:endParaRPr lang="en-US"/>
          </a:p>
        </p:txBody>
      </p:sp>
    </p:spTree>
    <p:extLst>
      <p:ext uri="{BB962C8B-B14F-4D97-AF65-F5344CB8AC3E}">
        <p14:creationId xmlns:p14="http://schemas.microsoft.com/office/powerpoint/2010/main" val="184155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810A5DE-072E-4782-A6AC-613E9FA610C4}" type="slidenum">
              <a:rPr lang="en-US" smtClean="0"/>
              <a:t>20</a:t>
            </a:fld>
            <a:endParaRPr lang="en-US"/>
          </a:p>
        </p:txBody>
      </p:sp>
    </p:spTree>
    <p:extLst>
      <p:ext uri="{BB962C8B-B14F-4D97-AF65-F5344CB8AC3E}">
        <p14:creationId xmlns:p14="http://schemas.microsoft.com/office/powerpoint/2010/main" val="2314329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14350"/>
            <a:r>
              <a:rPr lang="en-US" dirty="0"/>
              <a:t>Registrars are custodians of students' records. They register students, record grades, prepare student transcripts, evaluate academic records, </a:t>
            </a:r>
            <a:r>
              <a:rPr lang="en-US" dirty="0" smtClean="0"/>
              <a:t>assist with the </a:t>
            </a:r>
            <a:r>
              <a:rPr lang="en-US" dirty="0"/>
              <a:t>collect tuition and fees, plan and implement commencement, assist IT with the maintenance and security of the student records system.</a:t>
            </a:r>
          </a:p>
          <a:p>
            <a:endParaRPr lang="en-US" dirty="0"/>
          </a:p>
        </p:txBody>
      </p:sp>
      <p:sp>
        <p:nvSpPr>
          <p:cNvPr id="4" name="Slide Number Placeholder 3"/>
          <p:cNvSpPr>
            <a:spLocks noGrp="1"/>
          </p:cNvSpPr>
          <p:nvPr>
            <p:ph type="sldNum" sz="quarter" idx="10"/>
          </p:nvPr>
        </p:nvSpPr>
        <p:spPr/>
        <p:txBody>
          <a:bodyPr/>
          <a:lstStyle/>
          <a:p>
            <a:fld id="{DAE02B8F-4FF1-4C74-8653-F79C2466C06C}" type="slidenum">
              <a:rPr lang="en-US" smtClean="0"/>
              <a:t>24</a:t>
            </a:fld>
            <a:endParaRPr lang="en-US"/>
          </a:p>
        </p:txBody>
      </p:sp>
    </p:spTree>
    <p:extLst>
      <p:ext uri="{BB962C8B-B14F-4D97-AF65-F5344CB8AC3E}">
        <p14:creationId xmlns:p14="http://schemas.microsoft.com/office/powerpoint/2010/main" val="1990690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descr="PP_newtemplate_Page_0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22448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03068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6910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3C3D7-B384-2E4A-9B56-F3C53EADB382}"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2A9DC-9D39-444B-ADC9-CE9FAB806CCF}" type="slidenum">
              <a:rPr lang="en-US" smtClean="0"/>
              <a:t>‹#›</a:t>
            </a:fld>
            <a:endParaRPr lang="en-US"/>
          </a:p>
        </p:txBody>
      </p:sp>
    </p:spTree>
    <p:extLst>
      <p:ext uri="{BB962C8B-B14F-4D97-AF65-F5344CB8AC3E}">
        <p14:creationId xmlns:p14="http://schemas.microsoft.com/office/powerpoint/2010/main" val="1551392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3C3D7-B384-2E4A-9B56-F3C53EADB382}"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2A9DC-9D39-444B-ADC9-CE9FAB806CCF}" type="slidenum">
              <a:rPr lang="en-US" smtClean="0"/>
              <a:t>‹#›</a:t>
            </a:fld>
            <a:endParaRPr lang="en-US"/>
          </a:p>
        </p:txBody>
      </p:sp>
    </p:spTree>
    <p:extLst>
      <p:ext uri="{BB962C8B-B14F-4D97-AF65-F5344CB8AC3E}">
        <p14:creationId xmlns:p14="http://schemas.microsoft.com/office/powerpoint/2010/main" val="114708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13C3D7-B384-2E4A-9B56-F3C53EADB382}"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42A9DC-9D39-444B-ADC9-CE9FAB806CCF}" type="slidenum">
              <a:rPr lang="en-US" smtClean="0"/>
              <a:t>‹#›</a:t>
            </a:fld>
            <a:endParaRPr lang="en-US"/>
          </a:p>
        </p:txBody>
      </p:sp>
    </p:spTree>
    <p:extLst>
      <p:ext uri="{BB962C8B-B14F-4D97-AF65-F5344CB8AC3E}">
        <p14:creationId xmlns:p14="http://schemas.microsoft.com/office/powerpoint/2010/main" val="253800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1524" y="274638"/>
            <a:ext cx="6715276"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971524" y="1600200"/>
            <a:ext cx="6715276"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037389" y="6356350"/>
            <a:ext cx="1671562" cy="365125"/>
          </a:xfrm>
        </p:spPr>
        <p:txBody>
          <a:bodyPr/>
          <a:lstStyle/>
          <a:p>
            <a:fld id="{0613C3D7-B384-2E4A-9B56-F3C53EADB382}" type="datetimeFigureOut">
              <a:rPr lang="en-US" smtClean="0"/>
              <a:t>9/8/2016</a:t>
            </a:fld>
            <a:endParaRPr lang="en-US"/>
          </a:p>
        </p:txBody>
      </p:sp>
      <p:sp>
        <p:nvSpPr>
          <p:cNvPr id="5" name="Footer Placeholder 4"/>
          <p:cNvSpPr>
            <a:spLocks noGrp="1"/>
          </p:cNvSpPr>
          <p:nvPr>
            <p:ph type="ftr" sz="quarter" idx="11"/>
          </p:nvPr>
        </p:nvSpPr>
        <p:spPr>
          <a:xfrm>
            <a:off x="5967184" y="6356350"/>
            <a:ext cx="1677609" cy="365125"/>
          </a:xfrm>
        </p:spPr>
        <p:txBody>
          <a:bodyPr/>
          <a:lstStyle/>
          <a:p>
            <a:endParaRPr lang="en-US" dirty="0"/>
          </a:p>
        </p:txBody>
      </p:sp>
      <p:sp>
        <p:nvSpPr>
          <p:cNvPr id="6" name="Slide Number Placeholder 5"/>
          <p:cNvSpPr>
            <a:spLocks noGrp="1"/>
          </p:cNvSpPr>
          <p:nvPr>
            <p:ph type="sldNum" sz="quarter" idx="12"/>
          </p:nvPr>
        </p:nvSpPr>
        <p:spPr>
          <a:xfrm>
            <a:off x="7874000" y="6356350"/>
            <a:ext cx="812800" cy="365125"/>
          </a:xfrm>
        </p:spPr>
        <p:txBody>
          <a:bodyPr/>
          <a:lstStyle/>
          <a:p>
            <a:fld id="{6A42A9DC-9D39-444B-ADC9-CE9FAB806CCF}" type="slidenum">
              <a:rPr lang="en-US" smtClean="0"/>
              <a:t>‹#›</a:t>
            </a:fld>
            <a:endParaRPr lang="en-US"/>
          </a:p>
        </p:txBody>
      </p:sp>
    </p:spTree>
    <p:extLst>
      <p:ext uri="{BB962C8B-B14F-4D97-AF65-F5344CB8AC3E}">
        <p14:creationId xmlns:p14="http://schemas.microsoft.com/office/powerpoint/2010/main" val="354487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13C3D7-B384-2E4A-9B56-F3C53EADB382}"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2A9DC-9D39-444B-ADC9-CE9FAB806CCF}" type="slidenum">
              <a:rPr lang="en-US" smtClean="0"/>
              <a:t>‹#›</a:t>
            </a:fld>
            <a:endParaRPr lang="en-US"/>
          </a:p>
        </p:txBody>
      </p:sp>
    </p:spTree>
    <p:extLst>
      <p:ext uri="{BB962C8B-B14F-4D97-AF65-F5344CB8AC3E}">
        <p14:creationId xmlns:p14="http://schemas.microsoft.com/office/powerpoint/2010/main" val="242366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13C3D7-B384-2E4A-9B56-F3C53EADB382}"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2A9DC-9D39-444B-ADC9-CE9FAB806CCF}" type="slidenum">
              <a:rPr lang="en-US" smtClean="0"/>
              <a:t>‹#›</a:t>
            </a:fld>
            <a:endParaRPr lang="en-US"/>
          </a:p>
        </p:txBody>
      </p:sp>
    </p:spTree>
    <p:extLst>
      <p:ext uri="{BB962C8B-B14F-4D97-AF65-F5344CB8AC3E}">
        <p14:creationId xmlns:p14="http://schemas.microsoft.com/office/powerpoint/2010/main" val="1638095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13C3D7-B384-2E4A-9B56-F3C53EADB382}"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42A9DC-9D39-444B-ADC9-CE9FAB806CCF}" type="slidenum">
              <a:rPr lang="en-US" smtClean="0"/>
              <a:t>‹#›</a:t>
            </a:fld>
            <a:endParaRPr lang="en-US"/>
          </a:p>
        </p:txBody>
      </p:sp>
    </p:spTree>
    <p:extLst>
      <p:ext uri="{BB962C8B-B14F-4D97-AF65-F5344CB8AC3E}">
        <p14:creationId xmlns:p14="http://schemas.microsoft.com/office/powerpoint/2010/main" val="422228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13C3D7-B384-2E4A-9B56-F3C53EADB382}"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42A9DC-9D39-444B-ADC9-CE9FAB806CCF}" type="slidenum">
              <a:rPr lang="en-US" smtClean="0"/>
              <a:t>‹#›</a:t>
            </a:fld>
            <a:endParaRPr lang="en-US"/>
          </a:p>
        </p:txBody>
      </p:sp>
    </p:spTree>
    <p:extLst>
      <p:ext uri="{BB962C8B-B14F-4D97-AF65-F5344CB8AC3E}">
        <p14:creationId xmlns:p14="http://schemas.microsoft.com/office/powerpoint/2010/main" val="139535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3C3D7-B384-2E4A-9B56-F3C53EADB382}"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42A9DC-9D39-444B-ADC9-CE9FAB806CCF}" type="slidenum">
              <a:rPr lang="en-US" smtClean="0"/>
              <a:t>‹#›</a:t>
            </a:fld>
            <a:endParaRPr lang="en-US"/>
          </a:p>
        </p:txBody>
      </p:sp>
    </p:spTree>
    <p:extLst>
      <p:ext uri="{BB962C8B-B14F-4D97-AF65-F5344CB8AC3E}">
        <p14:creationId xmlns:p14="http://schemas.microsoft.com/office/powerpoint/2010/main" val="265999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3C3D7-B384-2E4A-9B56-F3C53EADB382}"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2A9DC-9D39-444B-ADC9-CE9FAB806CCF}" type="slidenum">
              <a:rPr lang="en-US" smtClean="0"/>
              <a:t>‹#›</a:t>
            </a:fld>
            <a:endParaRPr lang="en-US"/>
          </a:p>
        </p:txBody>
      </p:sp>
    </p:spTree>
    <p:extLst>
      <p:ext uri="{BB962C8B-B14F-4D97-AF65-F5344CB8AC3E}">
        <p14:creationId xmlns:p14="http://schemas.microsoft.com/office/powerpoint/2010/main" val="3062436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3C3D7-B384-2E4A-9B56-F3C53EADB382}"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2A9DC-9D39-444B-ADC9-CE9FAB806CCF}" type="slidenum">
              <a:rPr lang="en-US" smtClean="0"/>
              <a:t>‹#›</a:t>
            </a:fld>
            <a:endParaRPr lang="en-US"/>
          </a:p>
        </p:txBody>
      </p:sp>
    </p:spTree>
    <p:extLst>
      <p:ext uri="{BB962C8B-B14F-4D97-AF65-F5344CB8AC3E}">
        <p14:creationId xmlns:p14="http://schemas.microsoft.com/office/powerpoint/2010/main" val="275622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pic>
        <p:nvPicPr>
          <p:cNvPr id="7" name="Picture 6" descr="PP_newtemplate_Page_08.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3C3D7-B384-2E4A-9B56-F3C53EADB382}" type="datetimeFigureOut">
              <a:rPr lang="en-US" smtClean="0"/>
              <a:t>9/8/2016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2A9DC-9D39-444B-ADC9-CE9FAB806CCF}" type="slidenum">
              <a:rPr lang="en-US" smtClean="0"/>
              <a:t>‹#›</a:t>
            </a:fld>
            <a:endParaRPr lang="en-US"/>
          </a:p>
        </p:txBody>
      </p:sp>
    </p:spTree>
    <p:extLst>
      <p:ext uri="{BB962C8B-B14F-4D97-AF65-F5344CB8AC3E}">
        <p14:creationId xmlns:p14="http://schemas.microsoft.com/office/powerpoint/2010/main" val="3064251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clayton.edu/Portals/549/Fall%20and%20Spring%20Format%20for%20Classes%20(starting%20Spring%202016).pdf" TargetMode="External"/><Relationship Id="rId2" Type="http://schemas.openxmlformats.org/officeDocument/2006/relationships/hyperlink" Target="http://www.clayton.edu/cid/Banner" TargetMode="External"/><Relationship Id="rId1" Type="http://schemas.openxmlformats.org/officeDocument/2006/relationships/slideLayout" Target="../slideLayouts/slideLayout2.xml"/><Relationship Id="rId4" Type="http://schemas.openxmlformats.org/officeDocument/2006/relationships/hyperlink" Target="http://www.clayton.edu/Portals/549/Copy%20of%20SummerClassFormat2014.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smtClean="0">
                <a:solidFill>
                  <a:srgbClr val="EF703A"/>
                </a:solidFill>
              </a:rPr>
              <a:t>Banner Class </a:t>
            </a:r>
            <a:br>
              <a:rPr lang="en-US" sz="5400" b="1" dirty="0" smtClean="0">
                <a:solidFill>
                  <a:srgbClr val="EF703A"/>
                </a:solidFill>
              </a:rPr>
            </a:br>
            <a:r>
              <a:rPr lang="en-US" sz="5400" b="1" dirty="0" smtClean="0">
                <a:solidFill>
                  <a:srgbClr val="EF703A"/>
                </a:solidFill>
              </a:rPr>
              <a:t>Schedule Training</a:t>
            </a:r>
            <a:endParaRPr lang="en-US" sz="5400" b="1" dirty="0">
              <a:solidFill>
                <a:srgbClr val="EF703A"/>
              </a:solidFill>
            </a:endParaRPr>
          </a:p>
        </p:txBody>
      </p:sp>
    </p:spTree>
    <p:extLst>
      <p:ext uri="{BB962C8B-B14F-4D97-AF65-F5344CB8AC3E}">
        <p14:creationId xmlns:p14="http://schemas.microsoft.com/office/powerpoint/2010/main" val="3501554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77050" y="1590627"/>
            <a:ext cx="5066950" cy="5267373"/>
          </a:xfrm>
          <a:prstGeom prst="rect">
            <a:avLst/>
          </a:prstGeom>
        </p:spPr>
      </p:pic>
      <p:sp>
        <p:nvSpPr>
          <p:cNvPr id="4" name="Title 3"/>
          <p:cNvSpPr>
            <a:spLocks noGrp="1"/>
          </p:cNvSpPr>
          <p:nvPr>
            <p:ph type="title"/>
          </p:nvPr>
        </p:nvSpPr>
        <p:spPr>
          <a:xfrm>
            <a:off x="1560352" y="274637"/>
            <a:ext cx="7126448" cy="1315989"/>
          </a:xfrm>
        </p:spPr>
        <p:txBody>
          <a:bodyPr/>
          <a:lstStyle/>
          <a:p>
            <a:r>
              <a:rPr lang="en-US" b="1" dirty="0" smtClean="0"/>
              <a:t>Fall &amp; Spring Matrix</a:t>
            </a:r>
            <a:endParaRPr lang="en-US" b="1" dirty="0"/>
          </a:p>
        </p:txBody>
      </p:sp>
    </p:spTree>
    <p:extLst>
      <p:ext uri="{BB962C8B-B14F-4D97-AF65-F5344CB8AC3E}">
        <p14:creationId xmlns:p14="http://schemas.microsoft.com/office/powerpoint/2010/main" val="391262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0095" y="1560352"/>
            <a:ext cx="6993083" cy="3895854"/>
          </a:xfrm>
          <a:prstGeom prst="rect">
            <a:avLst/>
          </a:prstGeom>
        </p:spPr>
      </p:pic>
      <p:sp>
        <p:nvSpPr>
          <p:cNvPr id="3" name="Title 2"/>
          <p:cNvSpPr>
            <a:spLocks noGrp="1"/>
          </p:cNvSpPr>
          <p:nvPr>
            <p:ph type="title"/>
          </p:nvPr>
        </p:nvSpPr>
        <p:spPr/>
        <p:txBody>
          <a:bodyPr/>
          <a:lstStyle/>
          <a:p>
            <a:r>
              <a:rPr lang="en-US" b="1" dirty="0" smtClean="0"/>
              <a:t>Summer Matrix</a:t>
            </a:r>
            <a:endParaRPr lang="en-US" b="1" dirty="0"/>
          </a:p>
        </p:txBody>
      </p:sp>
    </p:spTree>
    <p:extLst>
      <p:ext uri="{BB962C8B-B14F-4D97-AF65-F5344CB8AC3E}">
        <p14:creationId xmlns:p14="http://schemas.microsoft.com/office/powerpoint/2010/main" val="1014954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 </a:t>
            </a:r>
            <a:r>
              <a:rPr lang="en-US" b="1" dirty="0" smtClean="0"/>
              <a:t>Meeting Times Matrix</a:t>
            </a:r>
            <a:endParaRPr lang="en-US" b="1" dirty="0"/>
          </a:p>
        </p:txBody>
      </p:sp>
      <p:pic>
        <p:nvPicPr>
          <p:cNvPr id="5" name="Picture 4"/>
          <p:cNvPicPr>
            <a:picLocks noChangeAspect="1"/>
          </p:cNvPicPr>
          <p:nvPr/>
        </p:nvPicPr>
        <p:blipFill>
          <a:blip r:embed="rId2"/>
          <a:stretch>
            <a:fillRect/>
          </a:stretch>
        </p:blipFill>
        <p:spPr>
          <a:xfrm>
            <a:off x="2251262" y="1895912"/>
            <a:ext cx="5521137" cy="3591335"/>
          </a:xfrm>
          <a:prstGeom prst="rect">
            <a:avLst/>
          </a:prstGeom>
        </p:spPr>
      </p:pic>
    </p:spTree>
    <p:extLst>
      <p:ext uri="{BB962C8B-B14F-4D97-AF65-F5344CB8AC3E}">
        <p14:creationId xmlns:p14="http://schemas.microsoft.com/office/powerpoint/2010/main" val="691847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858" y="274638"/>
            <a:ext cx="6597941" cy="1487050"/>
          </a:xfrm>
        </p:spPr>
        <p:txBody>
          <a:bodyPr>
            <a:normAutofit/>
          </a:bodyPr>
          <a:lstStyle/>
          <a:p>
            <a:r>
              <a:rPr lang="en-US" b="1" dirty="0" smtClean="0"/>
              <a:t>STVMEET: Pre-Populated Matrix</a:t>
            </a:r>
            <a:endParaRPr lang="en-US" b="1" dirty="0"/>
          </a:p>
        </p:txBody>
      </p:sp>
      <p:pic>
        <p:nvPicPr>
          <p:cNvPr id="3" name="Picture 2"/>
          <p:cNvPicPr>
            <a:picLocks noChangeAspect="1"/>
          </p:cNvPicPr>
          <p:nvPr/>
        </p:nvPicPr>
        <p:blipFill>
          <a:blip r:embed="rId2"/>
          <a:stretch>
            <a:fillRect/>
          </a:stretch>
        </p:blipFill>
        <p:spPr>
          <a:xfrm>
            <a:off x="2870460" y="2441196"/>
            <a:ext cx="5203943" cy="3477270"/>
          </a:xfrm>
          <a:prstGeom prst="rect">
            <a:avLst/>
          </a:prstGeom>
        </p:spPr>
      </p:pic>
    </p:spTree>
    <p:extLst>
      <p:ext uri="{BB962C8B-B14F-4D97-AF65-F5344CB8AC3E}">
        <p14:creationId xmlns:p14="http://schemas.microsoft.com/office/powerpoint/2010/main" val="4173293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Grade Mode &amp; Instructor</a:t>
            </a:r>
            <a:endParaRPr lang="en-US" b="1" dirty="0"/>
          </a:p>
        </p:txBody>
      </p:sp>
      <p:sp>
        <p:nvSpPr>
          <p:cNvPr id="3" name="Content Placeholder 2"/>
          <p:cNvSpPr>
            <a:spLocks noGrp="1"/>
          </p:cNvSpPr>
          <p:nvPr>
            <p:ph sz="half" idx="1"/>
          </p:nvPr>
        </p:nvSpPr>
        <p:spPr/>
        <p:txBody>
          <a:bodyPr/>
          <a:lstStyle/>
          <a:p>
            <a:r>
              <a:rPr lang="en-US" dirty="0" smtClean="0">
                <a:latin typeface="+mj-lt"/>
              </a:rPr>
              <a:t>Grade Mode </a:t>
            </a:r>
            <a:r>
              <a:rPr lang="en-US" sz="2000" dirty="0" smtClean="0">
                <a:solidFill>
                  <a:srgbClr val="FF0000"/>
                </a:solidFill>
                <a:latin typeface="+mj-lt"/>
              </a:rPr>
              <a:t>(Audit Warning)</a:t>
            </a:r>
          </a:p>
          <a:p>
            <a:pPr marL="0" indent="0">
              <a:buNone/>
            </a:pPr>
            <a:endParaRPr lang="en-US" dirty="0"/>
          </a:p>
        </p:txBody>
      </p:sp>
      <p:sp>
        <p:nvSpPr>
          <p:cNvPr id="4" name="Content Placeholder 3"/>
          <p:cNvSpPr>
            <a:spLocks noGrp="1"/>
          </p:cNvSpPr>
          <p:nvPr>
            <p:ph sz="half" idx="2"/>
          </p:nvPr>
        </p:nvSpPr>
        <p:spPr/>
        <p:txBody>
          <a:bodyPr/>
          <a:lstStyle/>
          <a:p>
            <a:r>
              <a:rPr lang="en-US" dirty="0" smtClean="0">
                <a:latin typeface="+mj-lt"/>
              </a:rPr>
              <a:t>Instructor</a:t>
            </a:r>
          </a:p>
          <a:p>
            <a:endParaRPr lang="en-US" dirty="0"/>
          </a:p>
          <a:p>
            <a:pPr marL="0" indent="0">
              <a:buNone/>
            </a:pP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895600"/>
            <a:ext cx="3962400" cy="250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890319"/>
            <a:ext cx="3945510" cy="245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712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SSADETL for Online Courses</a:t>
            </a:r>
            <a:endParaRPr lang="en-US"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602" y="1686187"/>
            <a:ext cx="5732540" cy="357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883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Additional Scheduling Screens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latin typeface="+mj-lt"/>
              </a:rPr>
              <a:t>SSATEXT – add section comments that will appear on schedule posted to the web.</a:t>
            </a:r>
          </a:p>
          <a:p>
            <a:pPr lvl="1"/>
            <a:r>
              <a:rPr lang="en-US" dirty="0" smtClean="0">
                <a:latin typeface="+mj-lt"/>
              </a:rPr>
              <a:t>For online courses the following must be present “This </a:t>
            </a:r>
            <a:r>
              <a:rPr lang="en-US" dirty="0">
                <a:latin typeface="+mj-lt"/>
              </a:rPr>
              <a:t>course requires substantial online coursework and will be assessed an online course fee and other mandatory fees as applicable</a:t>
            </a:r>
            <a:r>
              <a:rPr lang="en-US" dirty="0" smtClean="0">
                <a:latin typeface="+mj-lt"/>
              </a:rPr>
              <a:t>.”</a:t>
            </a:r>
          </a:p>
          <a:p>
            <a:r>
              <a:rPr lang="en-US" dirty="0" smtClean="0">
                <a:latin typeface="+mj-lt"/>
              </a:rPr>
              <a:t>SSAPREQ – add pre or co-requisites for a specific section.</a:t>
            </a:r>
          </a:p>
          <a:p>
            <a:r>
              <a:rPr lang="en-US" dirty="0" smtClean="0">
                <a:latin typeface="+mj-lt"/>
              </a:rPr>
              <a:t>SSARRES – add a restriction for just this section </a:t>
            </a:r>
            <a:endParaRPr lang="en-US" dirty="0">
              <a:latin typeface="+mj-lt"/>
            </a:endParaRPr>
          </a:p>
          <a:p>
            <a:r>
              <a:rPr lang="en-US" dirty="0" smtClean="0">
                <a:latin typeface="+mj-lt"/>
              </a:rPr>
              <a:t>SSAMATX – after the schedule is complete, if you need to change rooms you can use this screen to fine out what is available.</a:t>
            </a:r>
          </a:p>
          <a:p>
            <a:pPr marL="0" indent="0">
              <a:buNone/>
            </a:pPr>
            <a:endParaRPr lang="en-US" dirty="0" smtClean="0">
              <a:latin typeface="+mj-lt"/>
            </a:endParaRPr>
          </a:p>
          <a:p>
            <a:endParaRPr lang="en-US" dirty="0">
              <a:latin typeface="+mj-lt"/>
            </a:endParaRPr>
          </a:p>
        </p:txBody>
      </p:sp>
    </p:spTree>
    <p:extLst>
      <p:ext uri="{BB962C8B-B14F-4D97-AF65-F5344CB8AC3E}">
        <p14:creationId xmlns:p14="http://schemas.microsoft.com/office/powerpoint/2010/main" val="113573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Cross-Listing Courses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endParaRPr lang="en-US" dirty="0" smtClean="0">
              <a:latin typeface="+mj-lt"/>
            </a:endParaRPr>
          </a:p>
          <a:p>
            <a:r>
              <a:rPr lang="en-US" dirty="0" smtClean="0">
                <a:latin typeface="+mj-lt"/>
              </a:rPr>
              <a:t>Cross-listed courses are used when you want to tie two courses together that meet at the same time and are taught by the same instructor.</a:t>
            </a:r>
          </a:p>
          <a:p>
            <a:pPr lvl="1"/>
            <a:r>
              <a:rPr lang="en-US" dirty="0" smtClean="0">
                <a:latin typeface="+mj-lt"/>
              </a:rPr>
              <a:t>Reserve seats for a specific population</a:t>
            </a:r>
          </a:p>
          <a:p>
            <a:pPr lvl="1"/>
            <a:r>
              <a:rPr lang="en-US" dirty="0" smtClean="0">
                <a:latin typeface="+mj-lt"/>
              </a:rPr>
              <a:t>Allows the same course to be taught using a unique subject and course number. EXAMPLE:  CRJU 4426 and POLS 4426 are the same course. </a:t>
            </a:r>
          </a:p>
          <a:p>
            <a:pPr lvl="1"/>
            <a:endParaRPr lang="en-US" dirty="0" smtClean="0">
              <a:latin typeface="+mj-lt"/>
            </a:endParaRPr>
          </a:p>
          <a:p>
            <a:pPr lvl="1"/>
            <a:endParaRPr lang="en-US" dirty="0">
              <a:latin typeface="+mj-lt"/>
            </a:endParaRPr>
          </a:p>
        </p:txBody>
      </p:sp>
    </p:spTree>
    <p:extLst>
      <p:ext uri="{BB962C8B-B14F-4D97-AF65-F5344CB8AC3E}">
        <p14:creationId xmlns:p14="http://schemas.microsoft.com/office/powerpoint/2010/main" val="2450862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04088"/>
            <a:ext cx="6934200" cy="1359604"/>
          </a:xfrm>
        </p:spPr>
        <p:txBody>
          <a:bodyPr>
            <a:normAutofit fontScale="90000"/>
          </a:bodyPr>
          <a:lstStyle/>
          <a:p>
            <a:r>
              <a:rPr lang="en-US" b="1" dirty="0" smtClean="0"/>
              <a:t>Searching for Cross Lists From SSAXLST</a:t>
            </a:r>
            <a:endParaRPr lang="en-US" b="1" dirty="0"/>
          </a:p>
        </p:txBody>
      </p:sp>
      <p:pic>
        <p:nvPicPr>
          <p:cNvPr id="3074" name="Picture 2" descr="C:\Users\tmarshal\AppData\Local\Temp\SNAGHTML6b9a980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108" y="2063692"/>
            <a:ext cx="5324475" cy="21336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130" y="4071342"/>
            <a:ext cx="630153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rPr>
              <a:t>Unlike a CRN, the cross-listing code is not assigned by Banner. Banner will only tell you if the code you have selected is being used by another course. </a:t>
            </a:r>
          </a:p>
          <a:p>
            <a:pPr marL="285750" indent="-285750">
              <a:buFont typeface="Arial" panose="020B0604020202020204" pitchFamily="34" charset="0"/>
              <a:buChar char="•"/>
            </a:pPr>
            <a:r>
              <a:rPr lang="en-US" dirty="0" smtClean="0">
                <a:latin typeface="+mj-lt"/>
              </a:rPr>
              <a:t>Search SSAXLST to see if the code you want to use is currently being used by another course</a:t>
            </a:r>
          </a:p>
          <a:p>
            <a:pPr marL="285750" indent="-285750">
              <a:buFont typeface="Arial" panose="020B0604020202020204" pitchFamily="34" charset="0"/>
              <a:buChar char="•"/>
            </a:pPr>
            <a:r>
              <a:rPr lang="en-US" dirty="0" smtClean="0">
                <a:latin typeface="+mj-lt"/>
              </a:rPr>
              <a:t>Create the code. Suggestion – try to use something that makes sense to your department. Example – Biology might use B1, B2, B3, etc.</a:t>
            </a:r>
          </a:p>
          <a:p>
            <a:pPr marL="285750" indent="-28575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3682500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344" y="1417739"/>
            <a:ext cx="6133825" cy="346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273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SSASECT</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265" y="1544972"/>
            <a:ext cx="6867951" cy="4463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499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026" y="76200"/>
            <a:ext cx="6552020" cy="838200"/>
          </a:xfrm>
        </p:spPr>
        <p:txBody>
          <a:bodyPr>
            <a:normAutofit fontScale="90000"/>
          </a:bodyPr>
          <a:lstStyle/>
          <a:p>
            <a:r>
              <a:rPr lang="en-US" b="1" dirty="0" smtClean="0"/>
              <a:t>Entering New Sections (SSAXLST)</a:t>
            </a:r>
            <a:endParaRPr lang="en-US" b="1" dirty="0"/>
          </a:p>
        </p:txBody>
      </p:sp>
      <p:pic>
        <p:nvPicPr>
          <p:cNvPr id="6146" name="Picture 2" descr="C:\Users\tmarshal\AppData\Local\Temp\SNAGHTML6ba2a6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973" y="1236402"/>
            <a:ext cx="5264791" cy="37359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1806" y="5092117"/>
            <a:ext cx="6100194" cy="923330"/>
          </a:xfrm>
          <a:prstGeom prst="rect">
            <a:avLst/>
          </a:prstGeom>
          <a:noFill/>
        </p:spPr>
        <p:txBody>
          <a:bodyPr wrap="square" rtlCol="0">
            <a:spAutoFit/>
          </a:bodyPr>
          <a:lstStyle/>
          <a:p>
            <a:r>
              <a:rPr lang="en-US" dirty="0" smtClean="0">
                <a:latin typeface="+mj-lt"/>
              </a:rPr>
              <a:t>Cross List codes can be any Alphanumeric character. As a general rule, Cross Lists associated with a Learning Community are named after the Learning Community.  (“A” in this example)</a:t>
            </a:r>
            <a:endParaRPr lang="en-US" dirty="0">
              <a:latin typeface="+mj-lt"/>
            </a:endParaRPr>
          </a:p>
        </p:txBody>
      </p:sp>
    </p:spTree>
    <p:extLst>
      <p:ext uri="{BB962C8B-B14F-4D97-AF65-F5344CB8AC3E}">
        <p14:creationId xmlns:p14="http://schemas.microsoft.com/office/powerpoint/2010/main" val="2669129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75" y="160626"/>
            <a:ext cx="5486400" cy="566738"/>
          </a:xfrm>
        </p:spPr>
        <p:txBody>
          <a:bodyPr/>
          <a:lstStyle/>
          <a:p>
            <a:pPr algn="ctr"/>
            <a:r>
              <a:rPr lang="en-US" dirty="0" smtClean="0"/>
              <a:t>Searching for Cross Listed Sections</a:t>
            </a:r>
            <a:endParaRPr lang="en-US" dirty="0"/>
          </a:p>
        </p:txBody>
      </p:sp>
      <p:sp>
        <p:nvSpPr>
          <p:cNvPr id="4" name="Text Placeholder 3"/>
          <p:cNvSpPr>
            <a:spLocks noGrp="1"/>
          </p:cNvSpPr>
          <p:nvPr>
            <p:ph type="body" sz="half" idx="2"/>
          </p:nvPr>
        </p:nvSpPr>
        <p:spPr>
          <a:xfrm>
            <a:off x="1857375" y="3041212"/>
            <a:ext cx="7020886" cy="304800"/>
          </a:xfrm>
        </p:spPr>
        <p:txBody>
          <a:bodyPr>
            <a:normAutofit/>
          </a:bodyPr>
          <a:lstStyle/>
          <a:p>
            <a:r>
              <a:rPr lang="en-US" sz="1400" dirty="0" smtClean="0">
                <a:latin typeface="+mj-lt"/>
              </a:rPr>
              <a:t>From SSASECT, enter a term, place cursor in CRN field and click arrow or F9</a:t>
            </a:r>
            <a:endParaRPr lang="en-US" sz="1400" dirty="0">
              <a:latin typeface="+mj-lt"/>
            </a:endParaRPr>
          </a:p>
        </p:txBody>
      </p:sp>
      <p:pic>
        <p:nvPicPr>
          <p:cNvPr id="1026" name="Picture 2" descr="C:\Users\tmarshal\AppData\Local\Temp\SNAGHTML6b9230c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244" y="727364"/>
            <a:ext cx="4800600" cy="2331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marshal\AppData\Local\Temp\SNAGHTML6b958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094" y="3429000"/>
            <a:ext cx="3028950" cy="30289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13090" y="3546447"/>
            <a:ext cx="3473044" cy="830997"/>
          </a:xfrm>
          <a:prstGeom prst="rect">
            <a:avLst/>
          </a:prstGeom>
          <a:noFill/>
        </p:spPr>
        <p:txBody>
          <a:bodyPr wrap="square" rtlCol="0">
            <a:spAutoFit/>
          </a:bodyPr>
          <a:lstStyle/>
          <a:p>
            <a:r>
              <a:rPr lang="en-US" sz="1600" dirty="0" smtClean="0">
                <a:latin typeface="+mj-lt"/>
              </a:rPr>
              <a:t>From the Query Form, enter the Term and put a % in the Cross List field then press F9</a:t>
            </a:r>
            <a:endParaRPr lang="en-US" sz="1600" dirty="0">
              <a:latin typeface="+mj-lt"/>
            </a:endParaRPr>
          </a:p>
        </p:txBody>
      </p:sp>
    </p:spTree>
    <p:extLst>
      <p:ext uri="{BB962C8B-B14F-4D97-AF65-F5344CB8AC3E}">
        <p14:creationId xmlns:p14="http://schemas.microsoft.com/office/powerpoint/2010/main" val="3833710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7000" y="718066"/>
            <a:ext cx="3962400" cy="369332"/>
          </a:xfrm>
          <a:prstGeom prst="rect">
            <a:avLst/>
          </a:prstGeom>
          <a:noFill/>
        </p:spPr>
        <p:txBody>
          <a:bodyPr wrap="square" rtlCol="0">
            <a:spAutoFit/>
          </a:bodyPr>
          <a:lstStyle/>
          <a:p>
            <a:r>
              <a:rPr lang="en-US" dirty="0" smtClean="0">
                <a:latin typeface="+mj-lt"/>
              </a:rPr>
              <a:t>Press F8 to execute query</a:t>
            </a:r>
            <a:endParaRPr lang="en-US" dirty="0">
              <a:latin typeface="+mj-lt"/>
            </a:endParaRPr>
          </a:p>
        </p:txBody>
      </p:sp>
      <p:pic>
        <p:nvPicPr>
          <p:cNvPr id="5122" name="Picture 2" descr="C:\Users\tmarshal\AppData\Local\Temp\SNAGHTML6ba1f73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897" y="1325460"/>
            <a:ext cx="6249049" cy="443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525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Useful Links	</a:t>
            </a:r>
            <a:endParaRPr lang="en-US" b="1" dirty="0"/>
          </a:p>
        </p:txBody>
      </p:sp>
      <p:sp>
        <p:nvSpPr>
          <p:cNvPr id="3" name="Content Placeholder 2"/>
          <p:cNvSpPr>
            <a:spLocks noGrp="1"/>
          </p:cNvSpPr>
          <p:nvPr>
            <p:ph idx="1"/>
          </p:nvPr>
        </p:nvSpPr>
        <p:spPr/>
        <p:txBody>
          <a:bodyPr>
            <a:normAutofit fontScale="77500" lnSpcReduction="20000"/>
          </a:bodyPr>
          <a:lstStyle/>
          <a:p>
            <a:r>
              <a:rPr lang="en-US" dirty="0">
                <a:latin typeface="+mj-lt"/>
              </a:rPr>
              <a:t>Coding classes in Banner: </a:t>
            </a:r>
            <a:r>
              <a:rPr lang="en-US" dirty="0">
                <a:latin typeface="+mj-lt"/>
                <a:hlinkClick r:id="rId2"/>
              </a:rPr>
              <a:t>http://</a:t>
            </a:r>
            <a:r>
              <a:rPr lang="en-US" dirty="0" smtClean="0">
                <a:latin typeface="+mj-lt"/>
                <a:hlinkClick r:id="rId2"/>
              </a:rPr>
              <a:t>www.clayton.edu/cid/Banner</a:t>
            </a:r>
            <a:endParaRPr lang="en-US" dirty="0" smtClean="0">
              <a:latin typeface="+mj-lt"/>
            </a:endParaRPr>
          </a:p>
          <a:p>
            <a:pPr marL="0" indent="0">
              <a:buNone/>
            </a:pPr>
            <a:endParaRPr lang="en-US" dirty="0" smtClean="0">
              <a:latin typeface="+mj-lt"/>
            </a:endParaRPr>
          </a:p>
          <a:p>
            <a:r>
              <a:rPr lang="en-US" dirty="0" smtClean="0">
                <a:latin typeface="+mj-lt"/>
              </a:rPr>
              <a:t>Fall &amp; Spring Schedule Matrix (beginning Spring </a:t>
            </a:r>
            <a:r>
              <a:rPr lang="en-US" dirty="0" smtClean="0">
                <a:latin typeface="+mj-lt"/>
              </a:rPr>
              <a:t>2016): </a:t>
            </a:r>
            <a:r>
              <a:rPr lang="en-US" dirty="0">
                <a:latin typeface="+mj-lt"/>
                <a:hlinkClick r:id="rId3"/>
              </a:rPr>
              <a:t>http://</a:t>
            </a:r>
            <a:r>
              <a:rPr lang="en-US" dirty="0" smtClean="0">
                <a:latin typeface="+mj-lt"/>
                <a:hlinkClick r:id="rId3"/>
              </a:rPr>
              <a:t>www.clayton.edu/Portals/549/Fall%20and%20Spring%20Format%20for%20Classes%20%28starting%20Spring%202016%29.pdf</a:t>
            </a:r>
            <a:endParaRPr lang="en-US" dirty="0" smtClean="0">
              <a:latin typeface="+mj-lt"/>
            </a:endParaRPr>
          </a:p>
          <a:p>
            <a:endParaRPr lang="en-US" dirty="0">
              <a:latin typeface="+mj-lt"/>
            </a:endParaRPr>
          </a:p>
          <a:p>
            <a:r>
              <a:rPr lang="en-US" dirty="0">
                <a:latin typeface="+mj-lt"/>
              </a:rPr>
              <a:t>Summer Matrix: </a:t>
            </a:r>
            <a:r>
              <a:rPr lang="en-US" dirty="0">
                <a:latin typeface="+mj-lt"/>
                <a:hlinkClick r:id="rId4"/>
              </a:rPr>
              <a:t>http://</a:t>
            </a:r>
            <a:r>
              <a:rPr lang="en-US" dirty="0" smtClean="0">
                <a:latin typeface="+mj-lt"/>
                <a:hlinkClick r:id="rId4"/>
              </a:rPr>
              <a:t>www.clayton.edu/Portals/549/Copy%20of%20SummerClassFormat2014.pdf</a:t>
            </a:r>
            <a:endParaRPr lang="en-US" dirty="0" smtClean="0">
              <a:latin typeface="+mj-lt"/>
            </a:endParaRPr>
          </a:p>
          <a:p>
            <a:endParaRPr lang="en-US" dirty="0" smtClean="0">
              <a:latin typeface="+mj-lt"/>
            </a:endParaRPr>
          </a:p>
          <a:p>
            <a:endParaRPr lang="en-US" dirty="0" smtClean="0">
              <a:latin typeface="+mj-lt"/>
            </a:endParaRPr>
          </a:p>
          <a:p>
            <a:pPr marL="0" indent="0">
              <a:buNone/>
            </a:pPr>
            <a:endParaRPr lang="en-US" dirty="0"/>
          </a:p>
        </p:txBody>
      </p:sp>
    </p:spTree>
    <p:extLst>
      <p:ext uri="{BB962C8B-B14F-4D97-AF65-F5344CB8AC3E}">
        <p14:creationId xmlns:p14="http://schemas.microsoft.com/office/powerpoint/2010/main" val="1096763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1">
                    <a:lumMod val="50000"/>
                  </a:schemeClr>
                </a:solidFill>
              </a:rPr>
              <a:t>Questions</a:t>
            </a:r>
            <a:endParaRPr lang="en-US" sz="4800" b="1" dirty="0">
              <a:solidFill>
                <a:schemeClr val="accent1">
                  <a:lumMod val="50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52491" y="2379190"/>
            <a:ext cx="3396652" cy="2873155"/>
          </a:xfrm>
        </p:spPr>
      </p:pic>
    </p:spTree>
    <p:extLst>
      <p:ext uri="{BB962C8B-B14F-4D97-AF65-F5344CB8AC3E}">
        <p14:creationId xmlns:p14="http://schemas.microsoft.com/office/powerpoint/2010/main" val="612497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Section Numbers</a:t>
            </a:r>
            <a:endParaRPr lang="en-US" b="1" dirty="0"/>
          </a:p>
        </p:txBody>
      </p:sp>
      <p:sp>
        <p:nvSpPr>
          <p:cNvPr id="3" name="Content Placeholder 2"/>
          <p:cNvSpPr>
            <a:spLocks noGrp="1"/>
          </p:cNvSpPr>
          <p:nvPr>
            <p:ph idx="1"/>
          </p:nvPr>
        </p:nvSpPr>
        <p:spPr/>
        <p:txBody>
          <a:bodyPr/>
          <a:lstStyle/>
          <a:p>
            <a:pPr marL="0" indent="0">
              <a:buNone/>
            </a:pPr>
            <a:r>
              <a:rPr lang="en-US" b="1" dirty="0" smtClean="0">
                <a:latin typeface="+mj-lt"/>
              </a:rPr>
              <a:t>Seated </a:t>
            </a:r>
            <a:r>
              <a:rPr lang="en-US" dirty="0" smtClean="0">
                <a:latin typeface="+mj-lt"/>
              </a:rPr>
              <a:t>Courses</a:t>
            </a:r>
            <a:endParaRPr lang="en-US" dirty="0" smtClean="0">
              <a:latin typeface="+mj-lt"/>
            </a:endParaRPr>
          </a:p>
          <a:p>
            <a:pPr marL="0" indent="0">
              <a:buNone/>
            </a:pPr>
            <a:endParaRPr lang="en-US" dirty="0" smtClean="0">
              <a:latin typeface="+mj-lt"/>
            </a:endParaRPr>
          </a:p>
          <a:p>
            <a:pPr lvl="1">
              <a:buFont typeface="Arial" panose="020B0604020202020204" pitchFamily="34" charset="0"/>
              <a:buChar char="•"/>
            </a:pPr>
            <a:r>
              <a:rPr lang="en-US" dirty="0" smtClean="0">
                <a:latin typeface="+mj-lt"/>
              </a:rPr>
              <a:t>Below 30 – Full Semester</a:t>
            </a:r>
          </a:p>
          <a:p>
            <a:pPr lvl="1">
              <a:buFont typeface="Arial" panose="020B0604020202020204" pitchFamily="34" charset="0"/>
              <a:buChar char="•"/>
            </a:pPr>
            <a:r>
              <a:rPr lang="en-US" dirty="0" smtClean="0">
                <a:latin typeface="+mj-lt"/>
              </a:rPr>
              <a:t>30 – First half semester </a:t>
            </a:r>
          </a:p>
          <a:p>
            <a:pPr lvl="1">
              <a:buFont typeface="Arial" panose="020B0604020202020204" pitchFamily="34" charset="0"/>
              <a:buChar char="•"/>
            </a:pPr>
            <a:r>
              <a:rPr lang="en-US" dirty="0" smtClean="0">
                <a:latin typeface="+mj-lt"/>
              </a:rPr>
              <a:t>50 – Second half semester</a:t>
            </a:r>
          </a:p>
          <a:p>
            <a:pPr lvl="1"/>
            <a:endParaRPr lang="en-US" dirty="0" smtClean="0">
              <a:latin typeface="+mj-lt"/>
            </a:endParaRPr>
          </a:p>
          <a:p>
            <a:endParaRPr lang="en-US" dirty="0" smtClean="0">
              <a:latin typeface="+mj-lt"/>
            </a:endParaRPr>
          </a:p>
          <a:p>
            <a:endParaRPr lang="en-US" dirty="0">
              <a:latin typeface="+mj-lt"/>
            </a:endParaRPr>
          </a:p>
        </p:txBody>
      </p:sp>
      <p:sp>
        <p:nvSpPr>
          <p:cNvPr id="4" name="Content Placeholder 3"/>
          <p:cNvSpPr>
            <a:spLocks noGrp="1"/>
          </p:cNvSpPr>
          <p:nvPr>
            <p:ph sz="half" idx="4294967295"/>
          </p:nvPr>
        </p:nvSpPr>
        <p:spPr>
          <a:xfrm>
            <a:off x="5105400" y="1600200"/>
            <a:ext cx="4038600" cy="4525963"/>
          </a:xfrm>
        </p:spPr>
        <p:txBody>
          <a:bodyPr/>
          <a:lstStyle/>
          <a:p>
            <a:pPr marL="457200" lvl="1" indent="0">
              <a:buNone/>
            </a:pPr>
            <a:endParaRPr lang="en-US" dirty="0">
              <a:latin typeface="+mj-lt"/>
            </a:endParaRPr>
          </a:p>
          <a:p>
            <a:pPr marL="393192" lvl="1" indent="0">
              <a:buNone/>
            </a:pPr>
            <a:endParaRPr lang="en-US" dirty="0" smtClean="0">
              <a:latin typeface="+mj-lt"/>
            </a:endParaRPr>
          </a:p>
          <a:p>
            <a:endParaRPr lang="en-US" dirty="0">
              <a:latin typeface="+mj-lt"/>
            </a:endParaRPr>
          </a:p>
        </p:txBody>
      </p:sp>
    </p:spTree>
    <p:extLst>
      <p:ext uri="{BB962C8B-B14F-4D97-AF65-F5344CB8AC3E}">
        <p14:creationId xmlns:p14="http://schemas.microsoft.com/office/powerpoint/2010/main" val="3688972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Section Numbers</a:t>
            </a:r>
            <a:endParaRPr lang="en-US" b="1" dirty="0"/>
          </a:p>
        </p:txBody>
      </p:sp>
      <p:sp>
        <p:nvSpPr>
          <p:cNvPr id="3" name="Content Placeholder 2"/>
          <p:cNvSpPr>
            <a:spLocks noGrp="1"/>
          </p:cNvSpPr>
          <p:nvPr>
            <p:ph idx="1"/>
          </p:nvPr>
        </p:nvSpPr>
        <p:spPr/>
        <p:txBody>
          <a:bodyPr/>
          <a:lstStyle/>
          <a:p>
            <a:pPr marL="0" indent="0">
              <a:buNone/>
            </a:pPr>
            <a:r>
              <a:rPr lang="en-US" b="1" dirty="0" smtClean="0"/>
              <a:t>Online</a:t>
            </a:r>
            <a:r>
              <a:rPr lang="en-US" dirty="0" smtClean="0"/>
              <a:t> Courses</a:t>
            </a:r>
          </a:p>
          <a:p>
            <a:pPr marL="0" indent="0">
              <a:buNone/>
            </a:pPr>
            <a:endParaRPr lang="en-US" dirty="0" smtClean="0"/>
          </a:p>
          <a:p>
            <a:pPr lvl="1">
              <a:buFont typeface="Arial" panose="020B0604020202020204" pitchFamily="34" charset="0"/>
              <a:buChar char="•"/>
            </a:pPr>
            <a:r>
              <a:rPr lang="en-US" dirty="0"/>
              <a:t>40 – First half semester </a:t>
            </a:r>
          </a:p>
          <a:p>
            <a:pPr lvl="1">
              <a:buFont typeface="Arial" panose="020B0604020202020204" pitchFamily="34" charset="0"/>
              <a:buChar char="•"/>
            </a:pPr>
            <a:r>
              <a:rPr lang="en-US" dirty="0"/>
              <a:t>60 – Second half </a:t>
            </a:r>
          </a:p>
          <a:p>
            <a:pPr lvl="1">
              <a:buFont typeface="Arial" panose="020B0604020202020204" pitchFamily="34" charset="0"/>
              <a:buChar char="•"/>
            </a:pPr>
            <a:r>
              <a:rPr lang="en-US" dirty="0"/>
              <a:t>90 – Full Semester</a:t>
            </a:r>
          </a:p>
          <a:p>
            <a:pPr lvl="1">
              <a:buFont typeface="Arial" panose="020B0604020202020204" pitchFamily="34" charset="0"/>
              <a:buChar char="•"/>
            </a:pPr>
            <a:r>
              <a:rPr lang="en-US" dirty="0"/>
              <a:t>**G - </a:t>
            </a:r>
            <a:r>
              <a:rPr lang="en-US" dirty="0" err="1"/>
              <a:t>eCore</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249225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Schedule Type, Instructional Method, and Session</a:t>
            </a:r>
            <a:endParaRPr lang="en-US" b="1"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smtClean="0">
              <a:latin typeface="+mj-lt"/>
            </a:endParaRPr>
          </a:p>
          <a:p>
            <a:r>
              <a:rPr lang="en-US" dirty="0" smtClean="0">
                <a:latin typeface="+mj-lt"/>
              </a:rPr>
              <a:t>Schedule Type – How is the course being taught?</a:t>
            </a:r>
          </a:p>
          <a:p>
            <a:r>
              <a:rPr lang="en-US" dirty="0" smtClean="0">
                <a:latin typeface="+mj-lt"/>
              </a:rPr>
              <a:t>Instructional Method – numeric value that coincides with the Schedule Type that we communicated to the USG via the Academic Data Collection (ADC). This information will automatically populate in SSASECT once you enter in the schedule type information.</a:t>
            </a:r>
          </a:p>
          <a:p>
            <a:r>
              <a:rPr lang="en-US" dirty="0" smtClean="0">
                <a:latin typeface="+mj-lt"/>
              </a:rPr>
              <a:t>Session – Room Specification. </a:t>
            </a:r>
          </a:p>
          <a:p>
            <a:pPr lvl="1"/>
            <a:r>
              <a:rPr lang="en-US" dirty="0" smtClean="0">
                <a:latin typeface="+mj-lt"/>
              </a:rPr>
              <a:t>A – </a:t>
            </a:r>
            <a:r>
              <a:rPr lang="en-US" i="1" dirty="0" smtClean="0">
                <a:latin typeface="+mj-lt"/>
              </a:rPr>
              <a:t>on campus with assigned space</a:t>
            </a:r>
            <a:r>
              <a:rPr lang="en-US" dirty="0" smtClean="0">
                <a:latin typeface="+mj-lt"/>
              </a:rPr>
              <a:t>, you must have a room number.</a:t>
            </a:r>
          </a:p>
          <a:p>
            <a:pPr lvl="1"/>
            <a:r>
              <a:rPr lang="en-US" dirty="0" smtClean="0">
                <a:latin typeface="+mj-lt"/>
              </a:rPr>
              <a:t>B – </a:t>
            </a:r>
            <a:r>
              <a:rPr lang="en-US" i="1" dirty="0" smtClean="0">
                <a:latin typeface="+mj-lt"/>
              </a:rPr>
              <a:t>on campus with unassigned space</a:t>
            </a:r>
            <a:r>
              <a:rPr lang="en-US" dirty="0" smtClean="0">
                <a:latin typeface="+mj-lt"/>
              </a:rPr>
              <a:t>, please do not enter in a room number.</a:t>
            </a:r>
          </a:p>
          <a:p>
            <a:pPr lvl="1"/>
            <a:r>
              <a:rPr lang="en-US" dirty="0" smtClean="0">
                <a:latin typeface="+mj-lt"/>
              </a:rPr>
              <a:t>N –  </a:t>
            </a:r>
            <a:r>
              <a:rPr lang="en-US" i="1" dirty="0" smtClean="0">
                <a:latin typeface="+mj-lt"/>
              </a:rPr>
              <a:t>class needs a room</a:t>
            </a:r>
            <a:r>
              <a:rPr lang="en-US" dirty="0" smtClean="0">
                <a:latin typeface="+mj-lt"/>
              </a:rPr>
              <a:t>, please do not enter in a room number. </a:t>
            </a:r>
          </a:p>
          <a:p>
            <a:endParaRPr lang="en-US" dirty="0">
              <a:latin typeface="+mj-lt"/>
            </a:endParaRPr>
          </a:p>
        </p:txBody>
      </p:sp>
    </p:spTree>
    <p:extLst>
      <p:ext uri="{BB962C8B-B14F-4D97-AF65-F5344CB8AC3E}">
        <p14:creationId xmlns:p14="http://schemas.microsoft.com/office/powerpoint/2010/main" val="338716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Campus Based Courses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81057442"/>
              </p:ext>
            </p:extLst>
          </p:nvPr>
        </p:nvGraphicFramePr>
        <p:xfrm>
          <a:off x="1971523" y="1761688"/>
          <a:ext cx="6941778" cy="3962400"/>
        </p:xfrm>
        <a:graphic>
          <a:graphicData uri="http://schemas.openxmlformats.org/drawingml/2006/table">
            <a:tbl>
              <a:tblPr firstRow="1" bandRow="1">
                <a:tableStyleId>{93296810-A885-4BE3-A3E7-6D5BEEA58F35}</a:tableStyleId>
              </a:tblPr>
              <a:tblGrid>
                <a:gridCol w="2763856"/>
                <a:gridCol w="1092687"/>
                <a:gridCol w="1285515"/>
                <a:gridCol w="1799720"/>
              </a:tblGrid>
              <a:tr h="592846">
                <a:tc>
                  <a:txBody>
                    <a:bodyPr/>
                    <a:lstStyle/>
                    <a:p>
                      <a:r>
                        <a:rPr lang="en-US" baseline="0" dirty="0" smtClean="0"/>
                        <a:t>Classroom Based</a:t>
                      </a:r>
                    </a:p>
                    <a:p>
                      <a:r>
                        <a:rPr lang="en-US" baseline="0" dirty="0" smtClean="0"/>
                        <a:t>Type of Class</a:t>
                      </a:r>
                      <a:endParaRPr lang="en-US" baseline="0" dirty="0">
                        <a:latin typeface="Calibri" pitchFamily="34" charset="0"/>
                      </a:endParaRPr>
                    </a:p>
                  </a:txBody>
                  <a:tcPr/>
                </a:tc>
                <a:tc>
                  <a:txBody>
                    <a:bodyPr/>
                    <a:lstStyle/>
                    <a:p>
                      <a:pPr algn="ctr"/>
                      <a:r>
                        <a:rPr lang="en-US" baseline="0" dirty="0" smtClean="0"/>
                        <a:t>Schedule Type</a:t>
                      </a:r>
                      <a:endParaRPr lang="en-US" baseline="0" dirty="0">
                        <a:latin typeface="Calibri" pitchFamily="34" charset="0"/>
                      </a:endParaRPr>
                    </a:p>
                  </a:txBody>
                  <a:tcPr/>
                </a:tc>
                <a:tc>
                  <a:txBody>
                    <a:bodyPr/>
                    <a:lstStyle/>
                    <a:p>
                      <a:pPr algn="ctr"/>
                      <a:r>
                        <a:rPr lang="en-US" baseline="0" dirty="0" smtClean="0"/>
                        <a:t>Instructional Method</a:t>
                      </a:r>
                      <a:endParaRPr lang="en-US" baseline="0" dirty="0">
                        <a:latin typeface="Calibri" pitchFamily="34" charset="0"/>
                      </a:endParaRPr>
                    </a:p>
                  </a:txBody>
                  <a:tcPr/>
                </a:tc>
                <a:tc>
                  <a:txBody>
                    <a:bodyPr/>
                    <a:lstStyle/>
                    <a:p>
                      <a:pPr algn="ctr"/>
                      <a:r>
                        <a:rPr lang="en-US" baseline="0" dirty="0" smtClean="0"/>
                        <a:t>Session</a:t>
                      </a:r>
                      <a:br>
                        <a:rPr lang="en-US" baseline="0" dirty="0" smtClean="0"/>
                      </a:br>
                      <a:r>
                        <a:rPr lang="en-US" sz="1600" baseline="0" dirty="0" smtClean="0"/>
                        <a:t>(Room Specification)</a:t>
                      </a:r>
                      <a:endParaRPr lang="en-US" sz="1600" baseline="0" dirty="0">
                        <a:latin typeface="Calibri" pitchFamily="34" charset="0"/>
                      </a:endParaRPr>
                    </a:p>
                  </a:txBody>
                  <a:tcPr/>
                </a:tc>
              </a:tr>
              <a:tr h="343475">
                <a:tc>
                  <a:txBody>
                    <a:bodyPr/>
                    <a:lstStyle/>
                    <a:p>
                      <a:r>
                        <a:rPr lang="en-US" baseline="0" dirty="0" smtClean="0"/>
                        <a:t>Lecture</a:t>
                      </a:r>
                      <a:endParaRPr lang="en-US" baseline="0" dirty="0">
                        <a:latin typeface="Calibri" pitchFamily="34" charset="0"/>
                      </a:endParaRPr>
                    </a:p>
                  </a:txBody>
                  <a:tcPr/>
                </a:tc>
                <a:tc>
                  <a:txBody>
                    <a:bodyPr/>
                    <a:lstStyle/>
                    <a:p>
                      <a:pPr algn="ctr"/>
                      <a:r>
                        <a:rPr lang="en-US" baseline="0" dirty="0" smtClean="0"/>
                        <a:t>A</a:t>
                      </a:r>
                      <a:endParaRPr lang="en-US" baseline="0" dirty="0">
                        <a:latin typeface="Calibri" pitchFamily="34" charset="0"/>
                      </a:endParaRPr>
                    </a:p>
                  </a:txBody>
                  <a:tcPr/>
                </a:tc>
                <a:tc>
                  <a:txBody>
                    <a:bodyPr/>
                    <a:lstStyle/>
                    <a:p>
                      <a:pPr algn="ctr"/>
                      <a:r>
                        <a:rPr lang="en-US" baseline="0" dirty="0" smtClean="0"/>
                        <a:t>10</a:t>
                      </a:r>
                      <a:endParaRPr lang="en-US" baseline="0" dirty="0">
                        <a:latin typeface="Calibri" pitchFamily="34" charset="0"/>
                      </a:endParaRPr>
                    </a:p>
                  </a:txBody>
                  <a:tcPr/>
                </a:tc>
                <a:tc>
                  <a:txBody>
                    <a:bodyPr/>
                    <a:lstStyle/>
                    <a:p>
                      <a:pPr algn="ctr"/>
                      <a:r>
                        <a:rPr lang="en-US" baseline="0" dirty="0" smtClean="0"/>
                        <a:t>A or B</a:t>
                      </a:r>
                      <a:endParaRPr lang="en-US" baseline="0" dirty="0">
                        <a:latin typeface="Calibri" pitchFamily="34" charset="0"/>
                      </a:endParaRPr>
                    </a:p>
                  </a:txBody>
                  <a:tcPr/>
                </a:tc>
              </a:tr>
              <a:tr h="343475">
                <a:tc>
                  <a:txBody>
                    <a:bodyPr/>
                    <a:lstStyle/>
                    <a:p>
                      <a:r>
                        <a:rPr lang="en-US" baseline="0" dirty="0" smtClean="0"/>
                        <a:t>Lecture/Supervised lab or clinic</a:t>
                      </a:r>
                      <a:endParaRPr lang="en-US" baseline="0" dirty="0">
                        <a:latin typeface="Calibri" pitchFamily="34" charset="0"/>
                      </a:endParaRPr>
                    </a:p>
                  </a:txBody>
                  <a:tcPr/>
                </a:tc>
                <a:tc>
                  <a:txBody>
                    <a:bodyPr/>
                    <a:lstStyle/>
                    <a:p>
                      <a:pPr algn="ctr"/>
                      <a:r>
                        <a:rPr lang="en-US" baseline="0" dirty="0" smtClean="0"/>
                        <a:t>B</a:t>
                      </a:r>
                      <a:endParaRPr lang="en-US" baseline="0" dirty="0">
                        <a:latin typeface="Calibri" pitchFamily="34" charset="0"/>
                      </a:endParaRPr>
                    </a:p>
                  </a:txBody>
                  <a:tcPr/>
                </a:tc>
                <a:tc>
                  <a:txBody>
                    <a:bodyPr/>
                    <a:lstStyle/>
                    <a:p>
                      <a:pPr algn="ctr"/>
                      <a:r>
                        <a:rPr lang="en-US" baseline="0" dirty="0" smtClean="0"/>
                        <a:t>11</a:t>
                      </a:r>
                      <a:endParaRPr lang="en-US" baseline="0" dirty="0">
                        <a:latin typeface="Calibri" pitchFamily="34" charset="0"/>
                      </a:endParaRPr>
                    </a:p>
                  </a:txBody>
                  <a:tcPr/>
                </a:tc>
                <a:tc>
                  <a:txBody>
                    <a:bodyPr/>
                    <a:lstStyle/>
                    <a:p>
                      <a:pPr algn="ctr"/>
                      <a:r>
                        <a:rPr lang="en-US" baseline="0" dirty="0" smtClean="0"/>
                        <a:t>A or B</a:t>
                      </a:r>
                      <a:endParaRPr lang="en-US" baseline="0" dirty="0">
                        <a:latin typeface="Calibri" pitchFamily="34" charset="0"/>
                      </a:endParaRPr>
                    </a:p>
                  </a:txBody>
                  <a:tcPr/>
                </a:tc>
              </a:tr>
              <a:tr h="592846">
                <a:tc>
                  <a:txBody>
                    <a:bodyPr/>
                    <a:lstStyle/>
                    <a:p>
                      <a:r>
                        <a:rPr lang="en-US" baseline="0" dirty="0" smtClean="0"/>
                        <a:t>Lecture/Unsupervised lab or clinic</a:t>
                      </a:r>
                      <a:endParaRPr lang="en-US" baseline="0" dirty="0">
                        <a:latin typeface="Calibri" pitchFamily="34" charset="0"/>
                      </a:endParaRPr>
                    </a:p>
                  </a:txBody>
                  <a:tcPr/>
                </a:tc>
                <a:tc>
                  <a:txBody>
                    <a:bodyPr/>
                    <a:lstStyle/>
                    <a:p>
                      <a:pPr algn="ctr"/>
                      <a:r>
                        <a:rPr lang="en-US" baseline="0" dirty="0" smtClean="0"/>
                        <a:t>B</a:t>
                      </a:r>
                      <a:endParaRPr lang="en-US" baseline="0" dirty="0">
                        <a:latin typeface="Calibri" pitchFamily="34" charset="0"/>
                      </a:endParaRPr>
                    </a:p>
                  </a:txBody>
                  <a:tcPr/>
                </a:tc>
                <a:tc>
                  <a:txBody>
                    <a:bodyPr/>
                    <a:lstStyle/>
                    <a:p>
                      <a:pPr algn="ctr"/>
                      <a:r>
                        <a:rPr lang="en-US" baseline="0" dirty="0" smtClean="0"/>
                        <a:t>11</a:t>
                      </a:r>
                      <a:endParaRPr lang="en-US" baseline="0" dirty="0">
                        <a:latin typeface="Calibri" pitchFamily="34" charset="0"/>
                      </a:endParaRPr>
                    </a:p>
                  </a:txBody>
                  <a:tcPr/>
                </a:tc>
                <a:tc>
                  <a:txBody>
                    <a:bodyPr/>
                    <a:lstStyle/>
                    <a:p>
                      <a:pPr algn="ctr"/>
                      <a:r>
                        <a:rPr lang="en-US" baseline="0" dirty="0" smtClean="0"/>
                        <a:t>A or B</a:t>
                      </a:r>
                      <a:endParaRPr lang="en-US" baseline="0" dirty="0">
                        <a:latin typeface="Calibri" pitchFamily="34" charset="0"/>
                      </a:endParaRPr>
                    </a:p>
                  </a:txBody>
                  <a:tcPr/>
                </a:tc>
              </a:tr>
              <a:tr h="343475">
                <a:tc>
                  <a:txBody>
                    <a:bodyPr/>
                    <a:lstStyle/>
                    <a:p>
                      <a:r>
                        <a:rPr lang="en-US" baseline="0" dirty="0" smtClean="0"/>
                        <a:t>Seminar</a:t>
                      </a:r>
                      <a:endParaRPr lang="en-US" baseline="0" dirty="0">
                        <a:latin typeface="Calibri" pitchFamily="34" charset="0"/>
                      </a:endParaRPr>
                    </a:p>
                  </a:txBody>
                  <a:tcPr/>
                </a:tc>
                <a:tc>
                  <a:txBody>
                    <a:bodyPr/>
                    <a:lstStyle/>
                    <a:p>
                      <a:pPr algn="ctr"/>
                      <a:r>
                        <a:rPr lang="en-US" baseline="0" dirty="0" smtClean="0"/>
                        <a:t>D</a:t>
                      </a:r>
                      <a:endParaRPr lang="en-US" baseline="0" dirty="0">
                        <a:latin typeface="Calibri" pitchFamily="34" charset="0"/>
                      </a:endParaRPr>
                    </a:p>
                  </a:txBody>
                  <a:tcPr/>
                </a:tc>
                <a:tc>
                  <a:txBody>
                    <a:bodyPr/>
                    <a:lstStyle/>
                    <a:p>
                      <a:pPr algn="ctr"/>
                      <a:r>
                        <a:rPr lang="en-US" baseline="0" dirty="0" smtClean="0"/>
                        <a:t>20</a:t>
                      </a:r>
                      <a:endParaRPr lang="en-US" baseline="0" dirty="0">
                        <a:latin typeface="Calibri" pitchFamily="34" charset="0"/>
                      </a:endParaRPr>
                    </a:p>
                  </a:txBody>
                  <a:tcPr/>
                </a:tc>
                <a:tc>
                  <a:txBody>
                    <a:bodyPr/>
                    <a:lstStyle/>
                    <a:p>
                      <a:pPr algn="ctr"/>
                      <a:r>
                        <a:rPr lang="en-US" baseline="0" dirty="0" smtClean="0"/>
                        <a:t>A or B</a:t>
                      </a:r>
                      <a:endParaRPr lang="en-US" baseline="0" dirty="0">
                        <a:latin typeface="Calibri" pitchFamily="34" charset="0"/>
                      </a:endParaRPr>
                    </a:p>
                  </a:txBody>
                  <a:tcPr/>
                </a:tc>
              </a:tr>
              <a:tr h="343475">
                <a:tc>
                  <a:txBody>
                    <a:bodyPr/>
                    <a:lstStyle/>
                    <a:p>
                      <a:r>
                        <a:rPr lang="en-US" baseline="0" dirty="0" smtClean="0"/>
                        <a:t>Supervised lab or clinic</a:t>
                      </a:r>
                      <a:endParaRPr lang="en-US" baseline="0" dirty="0">
                        <a:latin typeface="Calibri" pitchFamily="34" charset="0"/>
                      </a:endParaRPr>
                    </a:p>
                  </a:txBody>
                  <a:tcPr/>
                </a:tc>
                <a:tc>
                  <a:txBody>
                    <a:bodyPr/>
                    <a:lstStyle/>
                    <a:p>
                      <a:pPr algn="ctr"/>
                      <a:r>
                        <a:rPr lang="en-US" baseline="0" dirty="0" smtClean="0"/>
                        <a:t>E</a:t>
                      </a:r>
                      <a:endParaRPr lang="en-US" baseline="0" dirty="0">
                        <a:latin typeface="Calibri" pitchFamily="34" charset="0"/>
                      </a:endParaRPr>
                    </a:p>
                  </a:txBody>
                  <a:tcPr/>
                </a:tc>
                <a:tc>
                  <a:txBody>
                    <a:bodyPr/>
                    <a:lstStyle/>
                    <a:p>
                      <a:pPr algn="ctr"/>
                      <a:r>
                        <a:rPr lang="en-US" baseline="0" dirty="0" smtClean="0"/>
                        <a:t>40</a:t>
                      </a:r>
                      <a:endParaRPr lang="en-US" baseline="0" dirty="0">
                        <a:latin typeface="Calibri" pitchFamily="34" charset="0"/>
                      </a:endParaRPr>
                    </a:p>
                  </a:txBody>
                  <a:tcPr/>
                </a:tc>
                <a:tc>
                  <a:txBody>
                    <a:bodyPr/>
                    <a:lstStyle/>
                    <a:p>
                      <a:pPr algn="ctr"/>
                      <a:r>
                        <a:rPr lang="en-US" baseline="0" dirty="0" smtClean="0"/>
                        <a:t>A or B</a:t>
                      </a:r>
                      <a:endParaRPr lang="en-US" baseline="0" dirty="0">
                        <a:latin typeface="Calibri" pitchFamily="34" charset="0"/>
                      </a:endParaRPr>
                    </a:p>
                  </a:txBody>
                  <a:tcPr/>
                </a:tc>
              </a:tr>
              <a:tr h="343475">
                <a:tc>
                  <a:txBody>
                    <a:bodyPr/>
                    <a:lstStyle/>
                    <a:p>
                      <a:r>
                        <a:rPr lang="en-US" baseline="0" dirty="0" smtClean="0"/>
                        <a:t>Independent Study</a:t>
                      </a:r>
                      <a:endParaRPr lang="en-US" baseline="0" dirty="0">
                        <a:latin typeface="Calibri" pitchFamily="34" charset="0"/>
                      </a:endParaRPr>
                    </a:p>
                  </a:txBody>
                  <a:tcPr/>
                </a:tc>
                <a:tc>
                  <a:txBody>
                    <a:bodyPr/>
                    <a:lstStyle/>
                    <a:p>
                      <a:pPr algn="ctr"/>
                      <a:r>
                        <a:rPr lang="en-US" baseline="0" dirty="0" smtClean="0"/>
                        <a:t>G</a:t>
                      </a:r>
                      <a:endParaRPr lang="en-US" baseline="0" dirty="0">
                        <a:latin typeface="Calibri" pitchFamily="34" charset="0"/>
                      </a:endParaRPr>
                    </a:p>
                  </a:txBody>
                  <a:tcPr/>
                </a:tc>
                <a:tc>
                  <a:txBody>
                    <a:bodyPr/>
                    <a:lstStyle/>
                    <a:p>
                      <a:pPr algn="ctr"/>
                      <a:r>
                        <a:rPr lang="en-US" baseline="0" dirty="0" smtClean="0"/>
                        <a:t>50</a:t>
                      </a:r>
                      <a:endParaRPr lang="en-US" baseline="0" dirty="0">
                        <a:latin typeface="Calibri" pitchFamily="34" charset="0"/>
                      </a:endParaRPr>
                    </a:p>
                  </a:txBody>
                  <a:tcPr/>
                </a:tc>
                <a:tc>
                  <a:txBody>
                    <a:bodyPr/>
                    <a:lstStyle/>
                    <a:p>
                      <a:pPr algn="ctr"/>
                      <a:r>
                        <a:rPr lang="en-US" baseline="0" dirty="0" smtClean="0"/>
                        <a:t>A or B</a:t>
                      </a:r>
                      <a:endParaRPr lang="en-US" baseline="0" dirty="0">
                        <a:latin typeface="Calibri" pitchFamily="34" charset="0"/>
                      </a:endParaRPr>
                    </a:p>
                  </a:txBody>
                  <a:tcPr/>
                </a:tc>
              </a:tr>
              <a:tr h="343475">
                <a:tc>
                  <a:txBody>
                    <a:bodyPr/>
                    <a:lstStyle/>
                    <a:p>
                      <a:r>
                        <a:rPr lang="en-US" baseline="0" dirty="0" smtClean="0"/>
                        <a:t>Internship</a:t>
                      </a:r>
                      <a:endParaRPr lang="en-US" baseline="0" dirty="0">
                        <a:latin typeface="Calibri" pitchFamily="34" charset="0"/>
                      </a:endParaRPr>
                    </a:p>
                  </a:txBody>
                  <a:tcPr/>
                </a:tc>
                <a:tc>
                  <a:txBody>
                    <a:bodyPr/>
                    <a:lstStyle/>
                    <a:p>
                      <a:pPr algn="ctr"/>
                      <a:r>
                        <a:rPr lang="en-US" baseline="0" dirty="0" smtClean="0"/>
                        <a:t>N</a:t>
                      </a:r>
                      <a:endParaRPr lang="en-US" baseline="0" dirty="0">
                        <a:latin typeface="Calibri" pitchFamily="34" charset="0"/>
                      </a:endParaRPr>
                    </a:p>
                  </a:txBody>
                  <a:tcPr/>
                </a:tc>
                <a:tc>
                  <a:txBody>
                    <a:bodyPr/>
                    <a:lstStyle/>
                    <a:p>
                      <a:pPr algn="ctr"/>
                      <a:r>
                        <a:rPr lang="en-US" baseline="0" dirty="0" smtClean="0"/>
                        <a:t>81</a:t>
                      </a:r>
                      <a:endParaRPr lang="en-US" baseline="0" dirty="0">
                        <a:latin typeface="Calibri" pitchFamily="34" charset="0"/>
                      </a:endParaRPr>
                    </a:p>
                  </a:txBody>
                  <a:tcPr/>
                </a:tc>
                <a:tc>
                  <a:txBody>
                    <a:bodyPr/>
                    <a:lstStyle/>
                    <a:p>
                      <a:pPr algn="ctr"/>
                      <a:r>
                        <a:rPr lang="en-US" baseline="0" dirty="0" smtClean="0"/>
                        <a:t>A or B</a:t>
                      </a:r>
                      <a:endParaRPr lang="en-US" baseline="0" dirty="0">
                        <a:latin typeface="Calibri" pitchFamily="34" charset="0"/>
                      </a:endParaRPr>
                    </a:p>
                  </a:txBody>
                  <a:tcPr/>
                </a:tc>
              </a:tr>
            </a:tbl>
          </a:graphicData>
        </a:graphic>
      </p:graphicFrame>
    </p:spTree>
    <p:extLst>
      <p:ext uri="{BB962C8B-B14F-4D97-AF65-F5344CB8AC3E}">
        <p14:creationId xmlns:p14="http://schemas.microsoft.com/office/powerpoint/2010/main" val="793445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Online Based Courses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4290496"/>
              </p:ext>
            </p:extLst>
          </p:nvPr>
        </p:nvGraphicFramePr>
        <p:xfrm>
          <a:off x="2168609" y="1929467"/>
          <a:ext cx="6321105" cy="3230880"/>
        </p:xfrm>
        <a:graphic>
          <a:graphicData uri="http://schemas.openxmlformats.org/drawingml/2006/table">
            <a:tbl>
              <a:tblPr firstRow="1" bandRow="1">
                <a:tableStyleId>{93296810-A885-4BE3-A3E7-6D5BEEA58F35}</a:tableStyleId>
              </a:tblPr>
              <a:tblGrid>
                <a:gridCol w="1814392"/>
                <a:gridCol w="1521747"/>
                <a:gridCol w="1404690"/>
                <a:gridCol w="1580276"/>
              </a:tblGrid>
              <a:tr h="744469">
                <a:tc>
                  <a:txBody>
                    <a:bodyPr/>
                    <a:lstStyle/>
                    <a:p>
                      <a:r>
                        <a:rPr lang="en-US" dirty="0" smtClean="0"/>
                        <a:t>Online Based</a:t>
                      </a:r>
                    </a:p>
                    <a:p>
                      <a:r>
                        <a:rPr lang="en-US" dirty="0" smtClean="0"/>
                        <a:t>Type</a:t>
                      </a:r>
                      <a:r>
                        <a:rPr lang="en-US" baseline="0" dirty="0" smtClean="0"/>
                        <a:t> of Class</a:t>
                      </a:r>
                      <a:endParaRPr lang="en-US" dirty="0">
                        <a:latin typeface="Calibri" pitchFamily="34" charset="0"/>
                      </a:endParaRPr>
                    </a:p>
                  </a:txBody>
                  <a:tcPr/>
                </a:tc>
                <a:tc>
                  <a:txBody>
                    <a:bodyPr/>
                    <a:lstStyle/>
                    <a:p>
                      <a:pPr algn="ctr"/>
                      <a:r>
                        <a:rPr lang="en-US" dirty="0" smtClean="0"/>
                        <a:t>Schedule Type</a:t>
                      </a:r>
                      <a:endParaRPr lang="en-US" dirty="0">
                        <a:latin typeface="Calibri" pitchFamily="34" charset="0"/>
                      </a:endParaRPr>
                    </a:p>
                  </a:txBody>
                  <a:tcPr/>
                </a:tc>
                <a:tc>
                  <a:txBody>
                    <a:bodyPr/>
                    <a:lstStyle/>
                    <a:p>
                      <a:pPr algn="ctr"/>
                      <a:r>
                        <a:rPr lang="en-US" dirty="0" smtClean="0"/>
                        <a:t>Instructional Method</a:t>
                      </a:r>
                      <a:endParaRPr lang="en-US" dirty="0">
                        <a:latin typeface="Calibri" pitchFamily="34" charset="0"/>
                      </a:endParaRPr>
                    </a:p>
                  </a:txBody>
                  <a:tcPr/>
                </a:tc>
                <a:tc>
                  <a:txBody>
                    <a:bodyPr/>
                    <a:lstStyle/>
                    <a:p>
                      <a:pPr algn="ctr"/>
                      <a:r>
                        <a:rPr lang="en-US" dirty="0" smtClean="0"/>
                        <a:t>Session</a:t>
                      </a:r>
                      <a:br>
                        <a:rPr lang="en-US" dirty="0" smtClean="0"/>
                      </a:br>
                      <a:r>
                        <a:rPr lang="en-US" sz="1600" dirty="0" smtClean="0"/>
                        <a:t>(Room</a:t>
                      </a:r>
                      <a:r>
                        <a:rPr lang="en-US" sz="1600" baseline="0" dirty="0" smtClean="0"/>
                        <a:t> Specifications)</a:t>
                      </a:r>
                      <a:endParaRPr lang="en-US" sz="1600" dirty="0">
                        <a:latin typeface="Calibri" pitchFamily="34" charset="0"/>
                      </a:endParaRPr>
                    </a:p>
                  </a:txBody>
                  <a:tcPr/>
                </a:tc>
              </a:tr>
              <a:tr h="319058">
                <a:tc>
                  <a:txBody>
                    <a:bodyPr/>
                    <a:lstStyle/>
                    <a:p>
                      <a:r>
                        <a:rPr lang="en-US" dirty="0" smtClean="0"/>
                        <a:t>Independent Study</a:t>
                      </a:r>
                      <a:endParaRPr lang="en-US" dirty="0">
                        <a:latin typeface="Calibri" pitchFamily="34" charset="0"/>
                      </a:endParaRPr>
                    </a:p>
                  </a:txBody>
                  <a:tcPr/>
                </a:tc>
                <a:tc>
                  <a:txBody>
                    <a:bodyPr/>
                    <a:lstStyle/>
                    <a:p>
                      <a:pPr algn="ctr"/>
                      <a:r>
                        <a:rPr lang="en-US" dirty="0" smtClean="0"/>
                        <a:t>G</a:t>
                      </a:r>
                      <a:endParaRPr lang="en-US" dirty="0">
                        <a:latin typeface="Calibri" pitchFamily="34" charset="0"/>
                      </a:endParaRPr>
                    </a:p>
                  </a:txBody>
                  <a:tcPr/>
                </a:tc>
                <a:tc>
                  <a:txBody>
                    <a:bodyPr/>
                    <a:lstStyle/>
                    <a:p>
                      <a:pPr algn="ctr"/>
                      <a:r>
                        <a:rPr lang="en-US" dirty="0" smtClean="0"/>
                        <a:t>50</a:t>
                      </a:r>
                      <a:endParaRPr lang="en-US"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a:t>
                      </a:r>
                      <a:endParaRPr lang="en-US" dirty="0">
                        <a:latin typeface="Calibri" pitchFamily="34" charset="0"/>
                      </a:endParaRPr>
                    </a:p>
                  </a:txBody>
                  <a:tcPr/>
                </a:tc>
              </a:tr>
              <a:tr h="558352">
                <a:tc>
                  <a:txBody>
                    <a:bodyPr/>
                    <a:lstStyle/>
                    <a:p>
                      <a:r>
                        <a:rPr lang="en-US" dirty="0" smtClean="0"/>
                        <a:t>Asynchronous/Online</a:t>
                      </a:r>
                      <a:endParaRPr lang="en-US" dirty="0">
                        <a:latin typeface="Calibri" pitchFamily="34" charset="0"/>
                      </a:endParaRPr>
                    </a:p>
                  </a:txBody>
                  <a:tcPr/>
                </a:tc>
                <a:tc>
                  <a:txBody>
                    <a:bodyPr/>
                    <a:lstStyle/>
                    <a:p>
                      <a:pPr algn="ctr"/>
                      <a:r>
                        <a:rPr lang="en-US" dirty="0" smtClean="0"/>
                        <a:t>M</a:t>
                      </a:r>
                      <a:endParaRPr lang="en-US" dirty="0">
                        <a:latin typeface="Calibri" pitchFamily="34" charset="0"/>
                      </a:endParaRPr>
                    </a:p>
                  </a:txBody>
                  <a:tcPr/>
                </a:tc>
                <a:tc>
                  <a:txBody>
                    <a:bodyPr/>
                    <a:lstStyle/>
                    <a:p>
                      <a:pPr algn="ctr"/>
                      <a:r>
                        <a:rPr lang="en-US" dirty="0" smtClean="0"/>
                        <a:t>E,</a:t>
                      </a:r>
                      <a:r>
                        <a:rPr lang="en-US" baseline="0" dirty="0" smtClean="0"/>
                        <a:t> </a:t>
                      </a:r>
                      <a:r>
                        <a:rPr lang="en-US" dirty="0" smtClean="0"/>
                        <a:t>F, or</a:t>
                      </a:r>
                      <a:r>
                        <a:rPr lang="en-US" baseline="0" dirty="0" smtClean="0"/>
                        <a:t> </a:t>
                      </a:r>
                      <a:r>
                        <a:rPr lang="en-US" dirty="0" smtClean="0"/>
                        <a:t>P</a:t>
                      </a:r>
                      <a:endParaRPr lang="en-US" dirty="0">
                        <a:latin typeface="Calibri" pitchFamily="34" charset="0"/>
                      </a:endParaRPr>
                    </a:p>
                  </a:txBody>
                  <a:tcPr/>
                </a:tc>
                <a:tc>
                  <a:txBody>
                    <a:bodyPr/>
                    <a:lstStyle/>
                    <a:p>
                      <a:pPr algn="ctr"/>
                      <a:r>
                        <a:rPr lang="en-US" dirty="0" smtClean="0"/>
                        <a:t>B</a:t>
                      </a:r>
                      <a:endParaRPr lang="en-US" dirty="0">
                        <a:latin typeface="Calibri" pitchFamily="34" charset="0"/>
                      </a:endParaRPr>
                    </a:p>
                  </a:txBody>
                  <a:tcPr/>
                </a:tc>
              </a:tr>
              <a:tr h="319058">
                <a:tc>
                  <a:txBody>
                    <a:bodyPr/>
                    <a:lstStyle/>
                    <a:p>
                      <a:r>
                        <a:rPr lang="en-US" dirty="0" smtClean="0"/>
                        <a:t>Hybrid</a:t>
                      </a:r>
                      <a:endParaRPr lang="en-US" dirty="0">
                        <a:latin typeface="Calibri" pitchFamily="34" charset="0"/>
                      </a:endParaRPr>
                    </a:p>
                  </a:txBody>
                  <a:tcPr/>
                </a:tc>
                <a:tc>
                  <a:txBody>
                    <a:bodyPr/>
                    <a:lstStyle/>
                    <a:p>
                      <a:pPr algn="ctr"/>
                      <a:r>
                        <a:rPr lang="en-US" dirty="0" smtClean="0"/>
                        <a:t>M</a:t>
                      </a:r>
                      <a:endParaRPr lang="en-US" dirty="0">
                        <a:latin typeface="Calibri" pitchFamily="34" charset="0"/>
                      </a:endParaRPr>
                    </a:p>
                  </a:txBody>
                  <a:tcPr/>
                </a:tc>
                <a:tc>
                  <a:txBody>
                    <a:bodyPr/>
                    <a:lstStyle/>
                    <a:p>
                      <a:pPr algn="ctr"/>
                      <a:r>
                        <a:rPr lang="en-US" dirty="0" smtClean="0"/>
                        <a:t>H</a:t>
                      </a:r>
                      <a:endParaRPr lang="en-US" dirty="0">
                        <a:latin typeface="Calibri" pitchFamily="34" charset="0"/>
                      </a:endParaRPr>
                    </a:p>
                  </a:txBody>
                  <a:tcPr/>
                </a:tc>
                <a:tc>
                  <a:txBody>
                    <a:bodyPr/>
                    <a:lstStyle/>
                    <a:p>
                      <a:pPr algn="ctr"/>
                      <a:r>
                        <a:rPr lang="en-US" dirty="0" smtClean="0"/>
                        <a:t>A</a:t>
                      </a:r>
                      <a:endParaRPr lang="en-US" sz="1600" dirty="0">
                        <a:latin typeface="Calibri" pitchFamily="34" charset="0"/>
                      </a:endParaRPr>
                    </a:p>
                  </a:txBody>
                  <a:tcPr/>
                </a:tc>
              </a:tr>
              <a:tr h="319058">
                <a:tc>
                  <a:txBody>
                    <a:bodyPr/>
                    <a:lstStyle/>
                    <a:p>
                      <a:r>
                        <a:rPr lang="en-US" dirty="0" smtClean="0"/>
                        <a:t>Hybrid</a:t>
                      </a:r>
                      <a:endParaRPr lang="en-US" dirty="0">
                        <a:latin typeface="Calibri" pitchFamily="34" charset="0"/>
                      </a:endParaRPr>
                    </a:p>
                  </a:txBody>
                  <a:tcPr/>
                </a:tc>
                <a:tc>
                  <a:txBody>
                    <a:bodyPr/>
                    <a:lstStyle/>
                    <a:p>
                      <a:pPr algn="ctr"/>
                      <a:r>
                        <a:rPr lang="en-US" dirty="0" smtClean="0"/>
                        <a:t>M</a:t>
                      </a:r>
                      <a:endParaRPr lang="en-US" dirty="0">
                        <a:latin typeface="Calibri" pitchFamily="34" charset="0"/>
                      </a:endParaRPr>
                    </a:p>
                  </a:txBody>
                  <a:tcPr/>
                </a:tc>
                <a:tc>
                  <a:txBody>
                    <a:bodyPr/>
                    <a:lstStyle/>
                    <a:p>
                      <a:pPr algn="ctr"/>
                      <a:r>
                        <a:rPr lang="en-US" dirty="0" smtClean="0"/>
                        <a:t>H</a:t>
                      </a:r>
                      <a:endParaRPr lang="en-US" dirty="0">
                        <a:latin typeface="Calibri" pitchFamily="34" charset="0"/>
                      </a:endParaRPr>
                    </a:p>
                  </a:txBody>
                  <a:tcPr/>
                </a:tc>
                <a:tc>
                  <a:txBody>
                    <a:bodyPr/>
                    <a:lstStyle/>
                    <a:p>
                      <a:pPr algn="ctr"/>
                      <a:r>
                        <a:rPr lang="en-US" dirty="0" smtClean="0"/>
                        <a:t>B</a:t>
                      </a:r>
                      <a:endParaRPr lang="en-US" dirty="0">
                        <a:latin typeface="Calibri" pitchFamily="34" charset="0"/>
                      </a:endParaRPr>
                    </a:p>
                  </a:txBody>
                  <a:tcPr/>
                </a:tc>
              </a:tr>
              <a:tr h="319058">
                <a:tc>
                  <a:txBody>
                    <a:bodyPr/>
                    <a:lstStyle/>
                    <a:p>
                      <a:r>
                        <a:rPr lang="en-US" dirty="0" smtClean="0"/>
                        <a:t>Internship</a:t>
                      </a:r>
                      <a:endParaRPr lang="en-US" dirty="0">
                        <a:latin typeface="Calibri" pitchFamily="34" charset="0"/>
                      </a:endParaRPr>
                    </a:p>
                  </a:txBody>
                  <a:tcPr/>
                </a:tc>
                <a:tc>
                  <a:txBody>
                    <a:bodyPr/>
                    <a:lstStyle/>
                    <a:p>
                      <a:pPr algn="ctr"/>
                      <a:r>
                        <a:rPr lang="en-US" smtClean="0"/>
                        <a:t>N</a:t>
                      </a:r>
                      <a:endParaRPr lang="en-US" dirty="0">
                        <a:latin typeface="Calibri" pitchFamily="34" charset="0"/>
                      </a:endParaRPr>
                    </a:p>
                  </a:txBody>
                  <a:tcPr/>
                </a:tc>
                <a:tc>
                  <a:txBody>
                    <a:bodyPr/>
                    <a:lstStyle/>
                    <a:p>
                      <a:pPr algn="ctr"/>
                      <a:r>
                        <a:rPr lang="en-US" dirty="0" smtClean="0"/>
                        <a:t>81</a:t>
                      </a:r>
                      <a:endParaRPr lang="en-US" dirty="0">
                        <a:latin typeface="Calibri" pitchFamily="34" charset="0"/>
                      </a:endParaRPr>
                    </a:p>
                  </a:txBody>
                  <a:tcPr/>
                </a:tc>
                <a:tc>
                  <a:txBody>
                    <a:bodyPr/>
                    <a:lstStyle/>
                    <a:p>
                      <a:pPr algn="ctr"/>
                      <a:r>
                        <a:rPr lang="en-US" dirty="0" smtClean="0"/>
                        <a:t>B</a:t>
                      </a:r>
                      <a:endParaRPr lang="en-US" dirty="0">
                        <a:latin typeface="Calibri" pitchFamily="34" charset="0"/>
                      </a:endParaRPr>
                    </a:p>
                  </a:txBody>
                  <a:tcPr/>
                </a:tc>
              </a:tr>
            </a:tbl>
          </a:graphicData>
        </a:graphic>
      </p:graphicFrame>
    </p:spTree>
    <p:extLst>
      <p:ext uri="{BB962C8B-B14F-4D97-AF65-F5344CB8AC3E}">
        <p14:creationId xmlns:p14="http://schemas.microsoft.com/office/powerpoint/2010/main" val="2700560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749" y="182358"/>
            <a:ext cx="6790888" cy="1226991"/>
          </a:xfrm>
        </p:spPr>
        <p:txBody>
          <a:bodyPr>
            <a:normAutofit fontScale="90000"/>
          </a:bodyPr>
          <a:lstStyle/>
          <a:p>
            <a:r>
              <a:rPr lang="en-US" b="1" dirty="0" smtClean="0"/>
              <a:t>Campus and Session</a:t>
            </a:r>
            <a:br>
              <a:rPr lang="en-US" b="1" dirty="0" smtClean="0"/>
            </a:br>
            <a:r>
              <a:rPr lang="en-US" b="1" dirty="0" smtClean="0"/>
              <a:t>Must Agree</a:t>
            </a:r>
            <a:endParaRPr lang="en-US"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149" y="2055304"/>
            <a:ext cx="5429350" cy="336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815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b="1" dirty="0" smtClean="0"/>
              <a:t>Session and Room </a:t>
            </a:r>
            <a:br>
              <a:rPr lang="en-US" b="1" dirty="0" smtClean="0"/>
            </a:br>
            <a:r>
              <a:rPr lang="en-US" b="1" dirty="0" smtClean="0"/>
              <a:t>Assignment Must Agree</a:t>
            </a:r>
            <a:endParaRPr lang="en-US" b="1" dirty="0"/>
          </a:p>
        </p:txBody>
      </p:sp>
      <p:sp>
        <p:nvSpPr>
          <p:cNvPr id="6" name="Content Placeholder 3"/>
          <p:cNvSpPr txBox="1">
            <a:spLocks/>
          </p:cNvSpPr>
          <p:nvPr/>
        </p:nvSpPr>
        <p:spPr>
          <a:xfrm>
            <a:off x="2734811" y="1761688"/>
            <a:ext cx="5951989" cy="436447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pic>
        <p:nvPicPr>
          <p:cNvPr id="7" name="Picture 6"/>
          <p:cNvPicPr>
            <a:picLocks noChangeAspect="1"/>
          </p:cNvPicPr>
          <p:nvPr/>
        </p:nvPicPr>
        <p:blipFill>
          <a:blip r:embed="rId2"/>
          <a:stretch>
            <a:fillRect/>
          </a:stretch>
        </p:blipFill>
        <p:spPr>
          <a:xfrm>
            <a:off x="2894201" y="2105637"/>
            <a:ext cx="4932656" cy="3148504"/>
          </a:xfrm>
          <a:prstGeom prst="rect">
            <a:avLst/>
          </a:prstGeom>
        </p:spPr>
      </p:pic>
    </p:spTree>
    <p:extLst>
      <p:ext uri="{BB962C8B-B14F-4D97-AF65-F5344CB8AC3E}">
        <p14:creationId xmlns:p14="http://schemas.microsoft.com/office/powerpoint/2010/main" val="3042204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kerBlueGird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LakerBlueGrid_ppt</Template>
  <TotalTime>45</TotalTime>
  <Words>704</Words>
  <Application>Microsoft Office PowerPoint</Application>
  <PresentationFormat>On-screen Show (4:3)</PresentationFormat>
  <Paragraphs>129</Paragraphs>
  <Slides>24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LakerBlueGird_ppt</vt:lpstr>
      <vt:lpstr>Banner Class  Schedule Training</vt:lpstr>
      <vt:lpstr>SSASECT</vt:lpstr>
      <vt:lpstr>Section Numbers</vt:lpstr>
      <vt:lpstr>Section Numbers</vt:lpstr>
      <vt:lpstr>Schedule Type, Instructional Method, and Session</vt:lpstr>
      <vt:lpstr>Campus Based Courses</vt:lpstr>
      <vt:lpstr>Online Based Courses</vt:lpstr>
      <vt:lpstr>Campus and Session Must Agree</vt:lpstr>
      <vt:lpstr>Session and Room  Assignment Must Agree</vt:lpstr>
      <vt:lpstr>Fall &amp; Spring Matrix</vt:lpstr>
      <vt:lpstr>Summer Matrix</vt:lpstr>
      <vt:lpstr> Meeting Times Matrix</vt:lpstr>
      <vt:lpstr>STVMEET: Pre-Populated Matrix</vt:lpstr>
      <vt:lpstr>Grade Mode &amp; Instructor</vt:lpstr>
      <vt:lpstr>SSADETL for Online Courses</vt:lpstr>
      <vt:lpstr>Additional Scheduling Screens</vt:lpstr>
      <vt:lpstr>Cross-Listing Courses </vt:lpstr>
      <vt:lpstr>Searching for Cross Lists From SSAXLST</vt:lpstr>
      <vt:lpstr>PowerPoint Presentation</vt:lpstr>
      <vt:lpstr>Entering New Sections (SSAXLST)</vt:lpstr>
      <vt:lpstr>Searching for Cross Listed Sections</vt:lpstr>
      <vt:lpstr>PowerPoint Presentation</vt:lpstr>
      <vt:lpstr>Useful Links </vt:lpstr>
      <vt:lpstr>Questions</vt:lpstr>
    </vt:vector>
  </TitlesOfParts>
  <Company>Clayton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Banner Class  Schedule Training</dc:title>
  <dc:creator>Rebecca Gmeiner</dc:creator>
  <cp:lastModifiedBy>Rebecca Gmeiner</cp:lastModifiedBy>
  <cp:revision>5</cp:revision>
  <dcterms:created xsi:type="dcterms:W3CDTF">2016-09-08T13:05:02Z</dcterms:created>
  <dcterms:modified xsi:type="dcterms:W3CDTF">2016-09-08T13:50:12Z</dcterms:modified>
</cp:coreProperties>
</file>