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65" r:id="rId5"/>
    <p:sldId id="257" r:id="rId6"/>
    <p:sldId id="281" r:id="rId7"/>
    <p:sldId id="258" r:id="rId8"/>
    <p:sldId id="260" r:id="rId9"/>
    <p:sldId id="261" r:id="rId10"/>
    <p:sldId id="277" r:id="rId11"/>
    <p:sldId id="278" r:id="rId12"/>
    <p:sldId id="276" r:id="rId13"/>
    <p:sldId id="279" r:id="rId14"/>
    <p:sldId id="267" r:id="rId15"/>
    <p:sldId id="268" r:id="rId16"/>
    <p:sldId id="269" r:id="rId17"/>
    <p:sldId id="270" r:id="rId18"/>
    <p:sldId id="280" r:id="rId19"/>
    <p:sldId id="282" r:id="rId20"/>
    <p:sldId id="271" r:id="rId21"/>
    <p:sldId id="272" r:id="rId22"/>
    <p:sldId id="273" r:id="rId23"/>
    <p:sldId id="274"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8/4/2021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8/4/2021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layton.edu/budget/docs/Ledger%20History%20Report%20Screenprints_PS%209.2.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Fee Management Workshop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7952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81207" cy="1400530"/>
          </a:xfrm>
        </p:spPr>
        <p:txBody>
          <a:bodyPr/>
          <a:lstStyle/>
          <a:p>
            <a:r>
              <a:rPr lang="en-US" dirty="0" smtClean="0"/>
              <a:t>Samples-Negative=Revenue collected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5344" y="1572916"/>
            <a:ext cx="10985714" cy="4952576"/>
          </a:xfrm>
          <a:prstGeom prst="rect">
            <a:avLst/>
          </a:prstGeom>
        </p:spPr>
      </p:pic>
    </p:spTree>
    <p:extLst>
      <p:ext uri="{BB962C8B-B14F-4D97-AF65-F5344CB8AC3E}">
        <p14:creationId xmlns:p14="http://schemas.microsoft.com/office/powerpoint/2010/main" val="2934650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Samples-Positive =what you spent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87216" y="1623282"/>
            <a:ext cx="11413390" cy="4869881"/>
          </a:xfrm>
          <a:prstGeom prst="rect">
            <a:avLst/>
          </a:prstGeom>
        </p:spPr>
      </p:pic>
    </p:spTree>
    <p:extLst>
      <p:ext uri="{BB962C8B-B14F-4D97-AF65-F5344CB8AC3E}">
        <p14:creationId xmlns:p14="http://schemas.microsoft.com/office/powerpoint/2010/main" val="210998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Ledger History Report</a:t>
            </a:r>
            <a:endParaRPr lang="en-US" dirty="0"/>
          </a:p>
        </p:txBody>
      </p:sp>
      <p:sp>
        <p:nvSpPr>
          <p:cNvPr id="3" name="Content Placeholder 2"/>
          <p:cNvSpPr>
            <a:spLocks noGrp="1"/>
          </p:cNvSpPr>
          <p:nvPr>
            <p:ph idx="1"/>
          </p:nvPr>
        </p:nvSpPr>
        <p:spPr>
          <a:xfrm>
            <a:off x="86627" y="1379150"/>
            <a:ext cx="11867950" cy="5320033"/>
          </a:xfrm>
        </p:spPr>
        <p:txBody>
          <a:bodyPr/>
          <a:lstStyle/>
          <a:p>
            <a:pPr marL="0" indent="0">
              <a:buNone/>
            </a:pPr>
            <a:r>
              <a:rPr lang="en-US" dirty="0" smtClean="0"/>
              <a:t>Now look at detailed report.</a:t>
            </a:r>
          </a:p>
          <a:p>
            <a:pPr marL="0" indent="0">
              <a:buNone/>
            </a:pPr>
            <a:r>
              <a:rPr lang="en-US" dirty="0" smtClean="0"/>
              <a:t>On </a:t>
            </a:r>
            <a:r>
              <a:rPr lang="en-US" dirty="0" smtClean="0"/>
              <a:t>the detailed report you can view the Banner Journal entries which show the revenue collected daily.  If you see a positive value that is a revenue </a:t>
            </a:r>
            <a:r>
              <a:rPr lang="en-US" dirty="0" smtClean="0"/>
              <a:t>reimbursement back to students.</a:t>
            </a:r>
            <a:endParaRPr lang="en-US" dirty="0" smtClean="0"/>
          </a:p>
          <a:p>
            <a:pPr marL="0" indent="0">
              <a:buNone/>
            </a:pPr>
            <a:r>
              <a:rPr lang="en-US" dirty="0" smtClean="0"/>
              <a:t>In Spring 2020 you will see this if you fee was reimbursed to the students.</a:t>
            </a:r>
          </a:p>
          <a:p>
            <a:pPr marL="0" indent="0">
              <a:buNone/>
            </a:pPr>
            <a:endParaRPr lang="en-US" dirty="0"/>
          </a:p>
          <a:p>
            <a:pPr marL="0" indent="0">
              <a:buNone/>
            </a:pPr>
            <a:endParaRPr lang="en-US" dirty="0" smtClean="0"/>
          </a:p>
          <a:p>
            <a:pPr marL="0" indent="0">
              <a:buNone/>
            </a:pPr>
            <a:r>
              <a:rPr lang="en-US" dirty="0" smtClean="0"/>
              <a:t>If </a:t>
            </a:r>
            <a:r>
              <a:rPr lang="en-US" dirty="0" smtClean="0"/>
              <a:t>this happened and you were given CARES funds to off set that loss in revenue then you will see this in “Transfers-</a:t>
            </a:r>
            <a:r>
              <a:rPr lang="en-US" dirty="0" err="1" smtClean="0"/>
              <a:t>Non_Mandatory</a:t>
            </a:r>
            <a:r>
              <a:rPr lang="en-US" dirty="0" smtClean="0"/>
              <a:t>” section of the report. </a:t>
            </a:r>
            <a:r>
              <a:rPr lang="en-US" dirty="0" smtClean="0"/>
              <a:t>But that was last year…</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pic>
        <p:nvPicPr>
          <p:cNvPr id="10" name="Picture 9"/>
          <p:cNvPicPr>
            <a:picLocks noChangeAspect="1"/>
          </p:cNvPicPr>
          <p:nvPr/>
        </p:nvPicPr>
        <p:blipFill>
          <a:blip r:embed="rId2"/>
          <a:stretch>
            <a:fillRect/>
          </a:stretch>
        </p:blipFill>
        <p:spPr>
          <a:xfrm>
            <a:off x="86627" y="2910330"/>
            <a:ext cx="10153650" cy="1000125"/>
          </a:xfrm>
          <a:prstGeom prst="rect">
            <a:avLst/>
          </a:prstGeom>
        </p:spPr>
      </p:pic>
      <p:pic>
        <p:nvPicPr>
          <p:cNvPr id="11" name="Picture 10"/>
          <p:cNvPicPr>
            <a:picLocks noChangeAspect="1"/>
          </p:cNvPicPr>
          <p:nvPr/>
        </p:nvPicPr>
        <p:blipFill>
          <a:blip r:embed="rId3"/>
          <a:stretch>
            <a:fillRect/>
          </a:stretch>
        </p:blipFill>
        <p:spPr>
          <a:xfrm>
            <a:off x="233547" y="4984983"/>
            <a:ext cx="10229850" cy="1485900"/>
          </a:xfrm>
          <a:prstGeom prst="rect">
            <a:avLst/>
          </a:prstGeom>
        </p:spPr>
      </p:pic>
    </p:spTree>
    <p:extLst>
      <p:ext uri="{BB962C8B-B14F-4D97-AF65-F5344CB8AC3E}">
        <p14:creationId xmlns:p14="http://schemas.microsoft.com/office/powerpoint/2010/main" val="3570468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Ledger History Report</a:t>
            </a:r>
            <a:endParaRPr lang="en-US" dirty="0"/>
          </a:p>
        </p:txBody>
      </p:sp>
      <p:sp>
        <p:nvSpPr>
          <p:cNvPr id="3" name="Content Placeholder 2"/>
          <p:cNvSpPr>
            <a:spLocks noGrp="1"/>
          </p:cNvSpPr>
          <p:nvPr>
            <p:ph idx="1"/>
          </p:nvPr>
        </p:nvSpPr>
        <p:spPr>
          <a:xfrm>
            <a:off x="96253" y="1379150"/>
            <a:ext cx="12095747" cy="5320033"/>
          </a:xfrm>
        </p:spPr>
        <p:txBody>
          <a:bodyPr/>
          <a:lstStyle/>
          <a:p>
            <a:pPr marL="0" indent="0">
              <a:buNone/>
            </a:pPr>
            <a:r>
              <a:rPr lang="en-US" dirty="0" smtClean="0"/>
              <a:t>On the detailed report you can also view the expenditures like you viewed on your budget activity reports.  It will show you some of the expenditure detail descriptions (</a:t>
            </a:r>
            <a:r>
              <a:rPr lang="en-US" dirty="0" err="1" smtClean="0"/>
              <a:t>Pcard</a:t>
            </a:r>
            <a:r>
              <a:rPr lang="en-US" dirty="0" smtClean="0"/>
              <a:t>, </a:t>
            </a:r>
            <a:r>
              <a:rPr lang="en-US" dirty="0" err="1" smtClean="0"/>
              <a:t>Epro</a:t>
            </a:r>
            <a:r>
              <a:rPr lang="en-US" dirty="0" smtClean="0"/>
              <a:t>, etc.) and vendors.  </a:t>
            </a:r>
          </a:p>
          <a:p>
            <a:pPr marL="0" indent="0">
              <a:buNone/>
            </a:pPr>
            <a:r>
              <a:rPr lang="en-US" dirty="0" smtClean="0"/>
              <a:t>Use this to compare to your budget spreadsheets you should be keeping to manage your funds.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2"/>
          <a:stretch>
            <a:fillRect/>
          </a:stretch>
        </p:blipFill>
        <p:spPr>
          <a:xfrm>
            <a:off x="96253" y="2902419"/>
            <a:ext cx="11617442" cy="891708"/>
          </a:xfrm>
          <a:prstGeom prst="rect">
            <a:avLst/>
          </a:prstGeom>
        </p:spPr>
      </p:pic>
      <p:pic>
        <p:nvPicPr>
          <p:cNvPr id="5" name="Picture 4"/>
          <p:cNvPicPr>
            <a:picLocks noChangeAspect="1"/>
          </p:cNvPicPr>
          <p:nvPr/>
        </p:nvPicPr>
        <p:blipFill>
          <a:blip r:embed="rId3"/>
          <a:stretch>
            <a:fillRect/>
          </a:stretch>
        </p:blipFill>
        <p:spPr>
          <a:xfrm>
            <a:off x="96253" y="3772749"/>
            <a:ext cx="11617442" cy="238656"/>
          </a:xfrm>
          <a:prstGeom prst="rect">
            <a:avLst/>
          </a:prstGeom>
        </p:spPr>
      </p:pic>
      <p:pic>
        <p:nvPicPr>
          <p:cNvPr id="6" name="Picture 5"/>
          <p:cNvPicPr>
            <a:picLocks noChangeAspect="1"/>
          </p:cNvPicPr>
          <p:nvPr/>
        </p:nvPicPr>
        <p:blipFill>
          <a:blip r:embed="rId4"/>
          <a:stretch>
            <a:fillRect/>
          </a:stretch>
        </p:blipFill>
        <p:spPr>
          <a:xfrm>
            <a:off x="1583840" y="4102625"/>
            <a:ext cx="8642268" cy="2705197"/>
          </a:xfrm>
          <a:prstGeom prst="rect">
            <a:avLst/>
          </a:prstGeom>
        </p:spPr>
      </p:pic>
    </p:spTree>
    <p:extLst>
      <p:ext uri="{BB962C8B-B14F-4D97-AF65-F5344CB8AC3E}">
        <p14:creationId xmlns:p14="http://schemas.microsoft.com/office/powerpoint/2010/main" val="4245608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Sample </a:t>
            </a:r>
            <a:r>
              <a:rPr lang="en-US" dirty="0" smtClean="0"/>
              <a:t>Spreadsheet to Explain Purchases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309797" y="2100433"/>
            <a:ext cx="8262828" cy="4538492"/>
          </a:xfrm>
          <a:prstGeom prst="rect">
            <a:avLst/>
          </a:prstGeom>
        </p:spPr>
      </p:pic>
    </p:spTree>
    <p:extLst>
      <p:ext uri="{BB962C8B-B14F-4D97-AF65-F5344CB8AC3E}">
        <p14:creationId xmlns:p14="http://schemas.microsoft.com/office/powerpoint/2010/main" val="767295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wording from a sample memo</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6917" y="2052918"/>
            <a:ext cx="11548277" cy="3562350"/>
          </a:xfrm>
          <a:prstGeom prst="rect">
            <a:avLst/>
          </a:prstGeom>
        </p:spPr>
      </p:pic>
    </p:spTree>
    <p:extLst>
      <p:ext uri="{BB962C8B-B14F-4D97-AF65-F5344CB8AC3E}">
        <p14:creationId xmlns:p14="http://schemas.microsoft.com/office/powerpoint/2010/main" val="2903937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Committee Considers</a:t>
            </a:r>
            <a:endParaRPr lang="en-US" dirty="0"/>
          </a:p>
        </p:txBody>
      </p:sp>
      <p:sp>
        <p:nvSpPr>
          <p:cNvPr id="3" name="Content Placeholder 2"/>
          <p:cNvSpPr>
            <a:spLocks noGrp="1"/>
          </p:cNvSpPr>
          <p:nvPr>
            <p:ph idx="1"/>
          </p:nvPr>
        </p:nvSpPr>
        <p:spPr/>
        <p:txBody>
          <a:bodyPr/>
          <a:lstStyle/>
          <a:p>
            <a:r>
              <a:rPr lang="en-US" dirty="0" smtClean="0"/>
              <a:t>When you don’t spend your fees this is bad and the committee may suggest to reduce or eliminate the fee.  </a:t>
            </a:r>
          </a:p>
          <a:p>
            <a:r>
              <a:rPr lang="en-US" dirty="0" smtClean="0"/>
              <a:t>Last year we noted several fees that had greater than 40% of their fee revenue remaining.  We gave a gentle warning that if it happens again then we will reduce the fee this year.</a:t>
            </a:r>
          </a:p>
          <a:p>
            <a:r>
              <a:rPr lang="en-US" dirty="0" smtClean="0"/>
              <a:t>Over spending fees is not good either.  It happens sometimes as you have to monitor your revenue during the spring and guestimate how much fee money you will collect from summer registration.</a:t>
            </a:r>
          </a:p>
          <a:p>
            <a:r>
              <a:rPr lang="en-US" dirty="0" smtClean="0"/>
              <a:t>The amount listed on your budget activity report for your fee budget is just an estimate by budget and finance.  It is frequently not accurate.  So make sure you run a revenue report when doing year end spending from fees account.  This is accurate.</a:t>
            </a:r>
            <a:endParaRPr lang="en-US" dirty="0"/>
          </a:p>
        </p:txBody>
      </p:sp>
    </p:spTree>
    <p:extLst>
      <p:ext uri="{BB962C8B-B14F-4D97-AF65-F5344CB8AC3E}">
        <p14:creationId xmlns:p14="http://schemas.microsoft.com/office/powerpoint/2010/main" val="1219940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 Applications</a:t>
            </a:r>
            <a:endParaRPr lang="en-US" dirty="0"/>
          </a:p>
        </p:txBody>
      </p:sp>
      <p:sp>
        <p:nvSpPr>
          <p:cNvPr id="3" name="Content Placeholder 2"/>
          <p:cNvSpPr>
            <a:spLocks noGrp="1"/>
          </p:cNvSpPr>
          <p:nvPr>
            <p:ph idx="1"/>
          </p:nvPr>
        </p:nvSpPr>
        <p:spPr>
          <a:xfrm>
            <a:off x="1104293" y="1427275"/>
            <a:ext cx="8946541" cy="4195481"/>
          </a:xfrm>
        </p:spPr>
        <p:txBody>
          <a:bodyPr>
            <a:normAutofit lnSpcReduction="10000"/>
          </a:bodyPr>
          <a:lstStyle/>
          <a:p>
            <a:r>
              <a:rPr lang="en-US" dirty="0" smtClean="0"/>
              <a:t>When you need to do this?</a:t>
            </a:r>
          </a:p>
          <a:p>
            <a:pPr lvl="1"/>
            <a:r>
              <a:rPr lang="en-US" dirty="0" smtClean="0"/>
              <a:t>You </a:t>
            </a:r>
            <a:r>
              <a:rPr lang="en-US" dirty="0" smtClean="0"/>
              <a:t>were informed if you have a fee that requires BOR approval and therefore requires you to reapply for your fee </a:t>
            </a:r>
            <a:r>
              <a:rPr lang="en-US" dirty="0" smtClean="0"/>
              <a:t>annually (highlighted in yellow on summary).  </a:t>
            </a:r>
            <a:endParaRPr lang="en-US" dirty="0" smtClean="0"/>
          </a:p>
          <a:p>
            <a:pPr lvl="1"/>
            <a:r>
              <a:rPr lang="en-US" dirty="0" smtClean="0"/>
              <a:t>If you are proposing a new fee you also have to apply even if it doesn’t require BOR approval</a:t>
            </a:r>
            <a:r>
              <a:rPr lang="en-US" dirty="0" smtClean="0"/>
              <a:t>.</a:t>
            </a:r>
          </a:p>
          <a:p>
            <a:pPr lvl="1"/>
            <a:r>
              <a:rPr lang="en-US" dirty="0" smtClean="0"/>
              <a:t>If you are changing (increase, decrease or eliminate) an existing fee.</a:t>
            </a:r>
            <a:endParaRPr lang="en-US" dirty="0" smtClean="0"/>
          </a:p>
          <a:p>
            <a:r>
              <a:rPr lang="en-US" dirty="0" smtClean="0"/>
              <a:t>Program versus course fee</a:t>
            </a:r>
          </a:p>
          <a:p>
            <a:pPr lvl="1"/>
            <a:r>
              <a:rPr lang="en-US" dirty="0" smtClean="0"/>
              <a:t>Program fee typically charged once per year or once per semester for all students in the program</a:t>
            </a:r>
            <a:r>
              <a:rPr lang="en-US" dirty="0"/>
              <a:t> </a:t>
            </a:r>
            <a:r>
              <a:rPr lang="en-US" dirty="0" smtClean="0"/>
              <a:t>(these require BOR approval annually)</a:t>
            </a:r>
          </a:p>
          <a:p>
            <a:pPr lvl="1"/>
            <a:r>
              <a:rPr lang="en-US" dirty="0" smtClean="0"/>
              <a:t>Course fee is charged to students enrolled in a course (these typically only require BOR approval once). </a:t>
            </a:r>
          </a:p>
        </p:txBody>
      </p:sp>
      <p:pic>
        <p:nvPicPr>
          <p:cNvPr id="4" name="Picture 3"/>
          <p:cNvPicPr>
            <a:picLocks noChangeAspect="1"/>
          </p:cNvPicPr>
          <p:nvPr/>
        </p:nvPicPr>
        <p:blipFill rotWithShape="1">
          <a:blip r:embed="rId2"/>
          <a:srcRect b="46369"/>
          <a:stretch/>
        </p:blipFill>
        <p:spPr>
          <a:xfrm>
            <a:off x="5453463" y="5249338"/>
            <a:ext cx="6738537" cy="1608662"/>
          </a:xfrm>
          <a:prstGeom prst="rect">
            <a:avLst/>
          </a:prstGeom>
        </p:spPr>
      </p:pic>
    </p:spTree>
    <p:extLst>
      <p:ext uri="{BB962C8B-B14F-4D97-AF65-F5344CB8AC3E}">
        <p14:creationId xmlns:p14="http://schemas.microsoft.com/office/powerpoint/2010/main" val="3307983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 </a:t>
            </a:r>
            <a:r>
              <a:rPr lang="en-US" dirty="0" smtClean="0"/>
              <a:t>Applications—course fee</a:t>
            </a:r>
            <a:endParaRPr lang="en-US" dirty="0"/>
          </a:p>
        </p:txBody>
      </p:sp>
      <p:sp>
        <p:nvSpPr>
          <p:cNvPr id="3" name="Content Placeholder 2"/>
          <p:cNvSpPr>
            <a:spLocks noGrp="1"/>
          </p:cNvSpPr>
          <p:nvPr>
            <p:ph idx="1"/>
          </p:nvPr>
        </p:nvSpPr>
        <p:spPr>
          <a:xfrm>
            <a:off x="115503" y="4969043"/>
            <a:ext cx="11896825" cy="1682014"/>
          </a:xfrm>
        </p:spPr>
        <p:txBody>
          <a:bodyPr/>
          <a:lstStyle/>
          <a:p>
            <a:r>
              <a:rPr lang="en-US" dirty="0" smtClean="0"/>
              <a:t>If you do not know how to run the </a:t>
            </a:r>
            <a:r>
              <a:rPr lang="en-US" dirty="0" err="1" smtClean="0"/>
              <a:t>Metabase</a:t>
            </a:r>
            <a:r>
              <a:rPr lang="en-US" dirty="0" smtClean="0"/>
              <a:t> reports to get projected enrollment then contact institutional research.  Giving unrealistic or “made up” values IS NOT in your best interest if you want the fee approved.  </a:t>
            </a:r>
            <a:endParaRPr lang="en-US" dirty="0"/>
          </a:p>
        </p:txBody>
      </p:sp>
      <p:pic>
        <p:nvPicPr>
          <p:cNvPr id="4" name="Picture 3"/>
          <p:cNvPicPr>
            <a:picLocks noChangeAspect="1"/>
          </p:cNvPicPr>
          <p:nvPr/>
        </p:nvPicPr>
        <p:blipFill>
          <a:blip r:embed="rId2"/>
          <a:stretch>
            <a:fillRect/>
          </a:stretch>
        </p:blipFill>
        <p:spPr>
          <a:xfrm>
            <a:off x="288908" y="1311443"/>
            <a:ext cx="9477375" cy="3657600"/>
          </a:xfrm>
          <a:prstGeom prst="rect">
            <a:avLst/>
          </a:prstGeom>
        </p:spPr>
      </p:pic>
    </p:spTree>
    <p:extLst>
      <p:ext uri="{BB962C8B-B14F-4D97-AF65-F5344CB8AC3E}">
        <p14:creationId xmlns:p14="http://schemas.microsoft.com/office/powerpoint/2010/main" val="839030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 </a:t>
            </a:r>
            <a:r>
              <a:rPr lang="en-US" dirty="0" smtClean="0"/>
              <a:t>Applications—Program fee</a:t>
            </a:r>
            <a:endParaRPr lang="en-US" dirty="0"/>
          </a:p>
        </p:txBody>
      </p:sp>
      <p:sp>
        <p:nvSpPr>
          <p:cNvPr id="3" name="Content Placeholder 2"/>
          <p:cNvSpPr>
            <a:spLocks noGrp="1"/>
          </p:cNvSpPr>
          <p:nvPr>
            <p:ph idx="1"/>
          </p:nvPr>
        </p:nvSpPr>
        <p:spPr>
          <a:xfrm>
            <a:off x="115503" y="4969043"/>
            <a:ext cx="11896825" cy="1682014"/>
          </a:xfrm>
        </p:spPr>
        <p:txBody>
          <a:bodyPr>
            <a:normAutofit fontScale="92500" lnSpcReduction="20000"/>
          </a:bodyPr>
          <a:lstStyle/>
          <a:p>
            <a:r>
              <a:rPr lang="en-US" dirty="0" smtClean="0"/>
              <a:t>Annual Enrollment estimates can be obtained from Institutional Research</a:t>
            </a:r>
          </a:p>
          <a:p>
            <a:r>
              <a:rPr lang="en-US" dirty="0" smtClean="0"/>
              <a:t>Annual revenue is annual enrollment multiplied by number of semesters students pay annually</a:t>
            </a:r>
          </a:p>
          <a:p>
            <a:r>
              <a:rPr lang="en-US" dirty="0" smtClean="0"/>
              <a:t>If fee is paid only once upon acceptance into the program then you list expected number of NEW students and calculate the fee based on number of new students.  </a:t>
            </a:r>
          </a:p>
          <a:p>
            <a:r>
              <a:rPr lang="en-US" dirty="0" smtClean="0"/>
              <a:t>You must check which situation applies.  </a:t>
            </a:r>
            <a:endParaRPr lang="en-US" dirty="0"/>
          </a:p>
        </p:txBody>
      </p:sp>
      <p:pic>
        <p:nvPicPr>
          <p:cNvPr id="5" name="Picture 4"/>
          <p:cNvPicPr>
            <a:picLocks noChangeAspect="1"/>
          </p:cNvPicPr>
          <p:nvPr/>
        </p:nvPicPr>
        <p:blipFill>
          <a:blip r:embed="rId2"/>
          <a:stretch>
            <a:fillRect/>
          </a:stretch>
        </p:blipFill>
        <p:spPr>
          <a:xfrm>
            <a:off x="1191878" y="1260909"/>
            <a:ext cx="7231401" cy="3611930"/>
          </a:xfrm>
          <a:prstGeom prst="rect">
            <a:avLst/>
          </a:prstGeom>
        </p:spPr>
      </p:pic>
    </p:spTree>
    <p:extLst>
      <p:ext uri="{BB962C8B-B14F-4D97-AF65-F5344CB8AC3E}">
        <p14:creationId xmlns:p14="http://schemas.microsoft.com/office/powerpoint/2010/main" val="1744081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Program and course fee managers are responsible for the following</a:t>
            </a:r>
          </a:p>
          <a:p>
            <a:pPr lvl="1"/>
            <a:r>
              <a:rPr lang="en-US" dirty="0" smtClean="0"/>
              <a:t>Quarterly reviews of fee accounts (budget office)</a:t>
            </a:r>
          </a:p>
          <a:p>
            <a:pPr lvl="1"/>
            <a:r>
              <a:rPr lang="en-US" dirty="0" smtClean="0"/>
              <a:t>Annual review/Review and report of fee expenditures (Fee Committee)</a:t>
            </a:r>
          </a:p>
          <a:p>
            <a:pPr lvl="1"/>
            <a:r>
              <a:rPr lang="en-US" dirty="0" smtClean="0"/>
              <a:t>If the fee was determined to be the type that requires BOR approval then an annual application for the fee must be submitted (Fee committee)</a:t>
            </a:r>
          </a:p>
          <a:p>
            <a:r>
              <a:rPr lang="en-US" dirty="0" smtClean="0"/>
              <a:t>Role of fee committee </a:t>
            </a:r>
          </a:p>
          <a:p>
            <a:pPr lvl="1"/>
            <a:r>
              <a:rPr lang="en-US" dirty="0" smtClean="0"/>
              <a:t>To simply make recommendations</a:t>
            </a:r>
          </a:p>
          <a:p>
            <a:pPr lvl="1"/>
            <a:r>
              <a:rPr lang="en-US" dirty="0" smtClean="0"/>
              <a:t>Final decisions are made by the provost’s office and president</a:t>
            </a:r>
          </a:p>
          <a:p>
            <a:endParaRPr lang="en-US" dirty="0"/>
          </a:p>
        </p:txBody>
      </p:sp>
    </p:spTree>
    <p:extLst>
      <p:ext uri="{BB962C8B-B14F-4D97-AF65-F5344CB8AC3E}">
        <p14:creationId xmlns:p14="http://schemas.microsoft.com/office/powerpoint/2010/main" val="4232204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is Key</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10474" y="2378593"/>
            <a:ext cx="9810750" cy="3362325"/>
          </a:xfrm>
          <a:prstGeom prst="rect">
            <a:avLst/>
          </a:prstGeom>
        </p:spPr>
      </p:pic>
    </p:spTree>
    <p:extLst>
      <p:ext uri="{BB962C8B-B14F-4D97-AF65-F5344CB8AC3E}">
        <p14:creationId xmlns:p14="http://schemas.microsoft.com/office/powerpoint/2010/main" val="1720305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Committee Considers</a:t>
            </a:r>
          </a:p>
        </p:txBody>
      </p:sp>
      <p:sp>
        <p:nvSpPr>
          <p:cNvPr id="3" name="Content Placeholder 2"/>
          <p:cNvSpPr>
            <a:spLocks noGrp="1"/>
          </p:cNvSpPr>
          <p:nvPr>
            <p:ph idx="1"/>
          </p:nvPr>
        </p:nvSpPr>
        <p:spPr/>
        <p:txBody>
          <a:bodyPr/>
          <a:lstStyle/>
          <a:p>
            <a:r>
              <a:rPr lang="en-US" dirty="0" smtClean="0"/>
              <a:t>Is there any other way we can defer these costs away from the student?</a:t>
            </a:r>
          </a:p>
          <a:p>
            <a:r>
              <a:rPr lang="en-US" dirty="0" smtClean="0"/>
              <a:t>How would this fee benefit the student and is the benefit worth more than the expense?</a:t>
            </a:r>
          </a:p>
          <a:p>
            <a:r>
              <a:rPr lang="en-US" dirty="0" smtClean="0"/>
              <a:t>Is the fee too high or too low for the proposed use?  Can a typical student afford the fee?</a:t>
            </a:r>
          </a:p>
          <a:p>
            <a:r>
              <a:rPr lang="en-US" dirty="0" smtClean="0"/>
              <a:t>Do other programs in the USG charge similar fees to the proposed fee?</a:t>
            </a:r>
          </a:p>
        </p:txBody>
      </p:sp>
    </p:spTree>
    <p:extLst>
      <p:ext uri="{BB962C8B-B14F-4D97-AF65-F5344CB8AC3E}">
        <p14:creationId xmlns:p14="http://schemas.microsoft.com/office/powerpoint/2010/main" val="3463637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lstStyle/>
          <a:p>
            <a:r>
              <a:rPr lang="en-US" dirty="0" smtClean="0"/>
              <a:t>Send them to Mfurlong@clayton.edu</a:t>
            </a:r>
            <a:endParaRPr lang="en-US" dirty="0"/>
          </a:p>
        </p:txBody>
      </p:sp>
    </p:spTree>
    <p:extLst>
      <p:ext uri="{BB962C8B-B14F-4D97-AF65-F5344CB8AC3E}">
        <p14:creationId xmlns:p14="http://schemas.microsoft.com/office/powerpoint/2010/main" val="1576054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069848" y="484632"/>
            <a:ext cx="10058400" cy="160934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Review of Dates </a:t>
            </a:r>
            <a:r>
              <a:rPr lang="en-US" dirty="0" smtClean="0"/>
              <a:t>2021</a:t>
            </a:r>
            <a:endParaRPr lang="en-US" dirty="0"/>
          </a:p>
        </p:txBody>
      </p:sp>
      <p:sp>
        <p:nvSpPr>
          <p:cNvPr id="7" name="Content Placeholder 4"/>
          <p:cNvSpPr txBox="1">
            <a:spLocks/>
          </p:cNvSpPr>
          <p:nvPr/>
        </p:nvSpPr>
        <p:spPr>
          <a:xfrm>
            <a:off x="867718" y="1409139"/>
            <a:ext cx="10058400" cy="405079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Oct.1:  </a:t>
            </a:r>
            <a:r>
              <a:rPr lang="en-US" dirty="0" smtClean="0"/>
              <a:t>Fee Reviews and Fee Applications will be submitted to the Chair (Furlong)</a:t>
            </a:r>
          </a:p>
          <a:p>
            <a:r>
              <a:rPr lang="en-US" dirty="0" smtClean="0"/>
              <a:t>Oct. </a:t>
            </a:r>
            <a:r>
              <a:rPr lang="en-US" dirty="0" smtClean="0"/>
              <a:t>8:  </a:t>
            </a:r>
            <a:r>
              <a:rPr lang="en-US" dirty="0" smtClean="0"/>
              <a:t>Fee Committee will meet from 12-2pm to review fee applications and Reviews</a:t>
            </a:r>
          </a:p>
          <a:p>
            <a:r>
              <a:rPr lang="en-US" dirty="0" smtClean="0"/>
              <a:t>Oct. </a:t>
            </a:r>
            <a:r>
              <a:rPr lang="en-US" dirty="0" smtClean="0"/>
              <a:t>15:  </a:t>
            </a:r>
            <a:r>
              <a:rPr lang="en-US" dirty="0" smtClean="0"/>
              <a:t>Fee Committee recommendations on fees will be sent to provost and fee manager</a:t>
            </a:r>
          </a:p>
          <a:p>
            <a:r>
              <a:rPr lang="en-US" dirty="0" smtClean="0"/>
              <a:t>Oct. </a:t>
            </a:r>
            <a:r>
              <a:rPr lang="en-US" dirty="0" smtClean="0"/>
              <a:t>25:  </a:t>
            </a:r>
            <a:r>
              <a:rPr lang="en-US" dirty="0" smtClean="0"/>
              <a:t>Appeals due (send to Furlong)</a:t>
            </a:r>
          </a:p>
          <a:p>
            <a:r>
              <a:rPr lang="en-US" dirty="0" smtClean="0"/>
              <a:t>Oct. </a:t>
            </a:r>
            <a:r>
              <a:rPr lang="en-US" dirty="0" smtClean="0"/>
              <a:t>29: </a:t>
            </a:r>
            <a:r>
              <a:rPr lang="en-US" dirty="0" smtClean="0"/>
              <a:t>Fee Committee will review appeal from 12-2.</a:t>
            </a:r>
          </a:p>
          <a:p>
            <a:r>
              <a:rPr lang="en-US" dirty="0" smtClean="0"/>
              <a:t>Nov.3:  Fee Committee recommendations on fee Reviews and new fees will be provided to provost and fee manager</a:t>
            </a:r>
            <a:endParaRPr lang="en-US" dirty="0"/>
          </a:p>
        </p:txBody>
      </p:sp>
      <p:sp>
        <p:nvSpPr>
          <p:cNvPr id="2" name="TextBox 1"/>
          <p:cNvSpPr txBox="1"/>
          <p:nvPr/>
        </p:nvSpPr>
        <p:spPr>
          <a:xfrm>
            <a:off x="498402" y="5222240"/>
            <a:ext cx="11201292" cy="1384995"/>
          </a:xfrm>
          <a:prstGeom prst="rect">
            <a:avLst/>
          </a:prstGeom>
          <a:noFill/>
        </p:spPr>
        <p:txBody>
          <a:bodyPr wrap="square" rtlCol="0">
            <a:spAutoFit/>
          </a:bodyPr>
          <a:lstStyle/>
          <a:p>
            <a:r>
              <a:rPr lang="en-US" sz="2800" b="1" dirty="0" smtClean="0">
                <a:solidFill>
                  <a:srgbClr val="FF0000"/>
                </a:solidFill>
              </a:rPr>
              <a:t>If you are late then the committee will recommend not supporting your fee application or suspending your existing fee that is under review!</a:t>
            </a:r>
            <a:endParaRPr lang="en-US" sz="2800" b="1" dirty="0">
              <a:solidFill>
                <a:srgbClr val="FF0000"/>
              </a:solidFill>
            </a:endParaRPr>
          </a:p>
        </p:txBody>
      </p:sp>
    </p:spTree>
    <p:extLst>
      <p:ext uri="{BB962C8B-B14F-4D97-AF65-F5344CB8AC3E}">
        <p14:creationId xmlns:p14="http://schemas.microsoft.com/office/powerpoint/2010/main" val="541961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Attachments</a:t>
            </a:r>
            <a:endParaRPr lang="en-US" dirty="0"/>
          </a:p>
        </p:txBody>
      </p:sp>
      <p:pic>
        <p:nvPicPr>
          <p:cNvPr id="4" name="Content Placeholder 3"/>
          <p:cNvPicPr>
            <a:picLocks noGrp="1" noChangeAspect="1"/>
          </p:cNvPicPr>
          <p:nvPr>
            <p:ph idx="1"/>
          </p:nvPr>
        </p:nvPicPr>
        <p:blipFill rotWithShape="1">
          <a:blip r:embed="rId2"/>
          <a:srcRect t="7299" r="7198"/>
          <a:stretch/>
        </p:blipFill>
        <p:spPr>
          <a:xfrm>
            <a:off x="1505527" y="2595418"/>
            <a:ext cx="7860146" cy="3229971"/>
          </a:xfrm>
          <a:prstGeom prst="rect">
            <a:avLst/>
          </a:prstGeom>
        </p:spPr>
      </p:pic>
    </p:spTree>
    <p:extLst>
      <p:ext uri="{BB962C8B-B14F-4D97-AF65-F5344CB8AC3E}">
        <p14:creationId xmlns:p14="http://schemas.microsoft.com/office/powerpoint/2010/main" val="218841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BOR Manual</a:t>
            </a:r>
            <a:endParaRPr lang="en-US" dirty="0"/>
          </a:p>
        </p:txBody>
      </p:sp>
      <p:sp>
        <p:nvSpPr>
          <p:cNvPr id="3" name="Content Placeholder 2"/>
          <p:cNvSpPr>
            <a:spLocks noGrp="1"/>
          </p:cNvSpPr>
          <p:nvPr>
            <p:ph idx="1"/>
          </p:nvPr>
        </p:nvSpPr>
        <p:spPr/>
        <p:txBody>
          <a:bodyPr/>
          <a:lstStyle/>
          <a:p>
            <a:r>
              <a:rPr lang="en-US" dirty="0"/>
              <a:t>Any elective fee or special charge that is required to be paid by all students in a specific degree program or in a specific course with the exception of laboratory fees and supplemental course material fees shall be approved by the BOR, but shall not require review by a student fee committee.</a:t>
            </a:r>
          </a:p>
          <a:p>
            <a:r>
              <a:rPr lang="en-US" dirty="0" smtClean="0"/>
              <a:t>What are lab and supplemental course fees?</a:t>
            </a:r>
          </a:p>
          <a:p>
            <a:pPr lvl="1"/>
            <a:r>
              <a:rPr lang="en-US" dirty="0"/>
              <a:t>They “cover specific costs such as art materials, course packets/kits, museum admissions, travel to off-campus learning sites, safety equipment, software/videos, and special equipment (BOR Minutes)</a:t>
            </a:r>
          </a:p>
          <a:p>
            <a:pPr lvl="1"/>
            <a:endParaRPr lang="en-US" dirty="0"/>
          </a:p>
        </p:txBody>
      </p:sp>
    </p:spTree>
    <p:extLst>
      <p:ext uri="{BB962C8B-B14F-4D97-AF65-F5344CB8AC3E}">
        <p14:creationId xmlns:p14="http://schemas.microsoft.com/office/powerpoint/2010/main" val="4153352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lstStyle/>
          <a:p>
            <a:r>
              <a:rPr lang="en-US" dirty="0" smtClean="0"/>
              <a:t>Fee Reviews</a:t>
            </a:r>
          </a:p>
          <a:p>
            <a:pPr lvl="1"/>
            <a:r>
              <a:rPr lang="en-US" dirty="0" smtClean="0"/>
              <a:t>How to prepare them</a:t>
            </a:r>
          </a:p>
          <a:p>
            <a:pPr lvl="1"/>
            <a:r>
              <a:rPr lang="en-US" dirty="0" smtClean="0"/>
              <a:t>What the committee considers</a:t>
            </a:r>
          </a:p>
          <a:p>
            <a:r>
              <a:rPr lang="en-US" dirty="0" smtClean="0"/>
              <a:t>Fee applications</a:t>
            </a:r>
          </a:p>
          <a:p>
            <a:pPr lvl="1"/>
            <a:r>
              <a:rPr lang="en-US" dirty="0" smtClean="0"/>
              <a:t>How to prepare them</a:t>
            </a:r>
          </a:p>
          <a:p>
            <a:pPr lvl="1"/>
            <a:r>
              <a:rPr lang="en-US" dirty="0" smtClean="0"/>
              <a:t>What the committee considers</a:t>
            </a:r>
          </a:p>
          <a:p>
            <a:pPr lvl="1"/>
            <a:r>
              <a:rPr lang="en-US" dirty="0" smtClean="0"/>
              <a:t>BOR approval </a:t>
            </a:r>
            <a:endParaRPr lang="en-US" dirty="0"/>
          </a:p>
        </p:txBody>
      </p:sp>
    </p:spTree>
    <p:extLst>
      <p:ext uri="{BB962C8B-B14F-4D97-AF65-F5344CB8AC3E}">
        <p14:creationId xmlns:p14="http://schemas.microsoft.com/office/powerpoint/2010/main" val="1877035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 Review </a:t>
            </a:r>
            <a:r>
              <a:rPr lang="en-US" dirty="0" smtClean="0"/>
              <a:t>Report Form C</a:t>
            </a:r>
            <a:endParaRPr lang="en-US" dirty="0"/>
          </a:p>
        </p:txBody>
      </p:sp>
      <p:sp>
        <p:nvSpPr>
          <p:cNvPr id="3" name="Content Placeholder 2"/>
          <p:cNvSpPr>
            <a:spLocks noGrp="1"/>
          </p:cNvSpPr>
          <p:nvPr>
            <p:ph idx="1"/>
          </p:nvPr>
        </p:nvSpPr>
        <p:spPr/>
        <p:txBody>
          <a:bodyPr/>
          <a:lstStyle/>
          <a:p>
            <a:r>
              <a:rPr lang="en-US" dirty="0" smtClean="0"/>
              <a:t>Part 1</a:t>
            </a:r>
          </a:p>
          <a:p>
            <a:r>
              <a:rPr lang="en-US" dirty="0" smtClean="0"/>
              <a:t>Pretty self explanatory</a:t>
            </a:r>
            <a:endParaRPr lang="en-US" dirty="0"/>
          </a:p>
        </p:txBody>
      </p:sp>
      <p:pic>
        <p:nvPicPr>
          <p:cNvPr id="4" name="Picture 3"/>
          <p:cNvPicPr>
            <a:picLocks noChangeAspect="1"/>
          </p:cNvPicPr>
          <p:nvPr/>
        </p:nvPicPr>
        <p:blipFill>
          <a:blip r:embed="rId2"/>
          <a:stretch>
            <a:fillRect/>
          </a:stretch>
        </p:blipFill>
        <p:spPr>
          <a:xfrm>
            <a:off x="4445719" y="1498334"/>
            <a:ext cx="7460732" cy="4481059"/>
          </a:xfrm>
          <a:prstGeom prst="rect">
            <a:avLst/>
          </a:prstGeom>
        </p:spPr>
      </p:pic>
    </p:spTree>
    <p:extLst>
      <p:ext uri="{BB962C8B-B14F-4D97-AF65-F5344CB8AC3E}">
        <p14:creationId xmlns:p14="http://schemas.microsoft.com/office/powerpoint/2010/main" val="722304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 Review </a:t>
            </a:r>
            <a:r>
              <a:rPr lang="en-US" dirty="0" smtClean="0"/>
              <a:t>Report Form C</a:t>
            </a:r>
            <a:endParaRPr lang="en-US" dirty="0"/>
          </a:p>
        </p:txBody>
      </p:sp>
      <p:sp>
        <p:nvSpPr>
          <p:cNvPr id="3" name="Content Placeholder 2"/>
          <p:cNvSpPr>
            <a:spLocks noGrp="1"/>
          </p:cNvSpPr>
          <p:nvPr>
            <p:ph idx="1"/>
          </p:nvPr>
        </p:nvSpPr>
        <p:spPr/>
        <p:txBody>
          <a:bodyPr/>
          <a:lstStyle/>
          <a:p>
            <a:r>
              <a:rPr lang="en-US" dirty="0" smtClean="0"/>
              <a:t>Part 2</a:t>
            </a:r>
            <a:endParaRPr lang="en-US" dirty="0"/>
          </a:p>
        </p:txBody>
      </p:sp>
      <p:pic>
        <p:nvPicPr>
          <p:cNvPr id="6" name="Picture 5"/>
          <p:cNvPicPr>
            <a:picLocks noChangeAspect="1"/>
          </p:cNvPicPr>
          <p:nvPr/>
        </p:nvPicPr>
        <p:blipFill>
          <a:blip r:embed="rId2"/>
          <a:stretch>
            <a:fillRect/>
          </a:stretch>
        </p:blipFill>
        <p:spPr>
          <a:xfrm>
            <a:off x="1103312" y="3209569"/>
            <a:ext cx="9172575" cy="3238500"/>
          </a:xfrm>
          <a:prstGeom prst="rect">
            <a:avLst/>
          </a:prstGeom>
        </p:spPr>
      </p:pic>
    </p:spTree>
    <p:extLst>
      <p:ext uri="{BB962C8B-B14F-4D97-AF65-F5344CB8AC3E}">
        <p14:creationId xmlns:p14="http://schemas.microsoft.com/office/powerpoint/2010/main" val="1114537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Run a Ledger History Report</a:t>
            </a:r>
            <a:endParaRPr lang="en-US" dirty="0"/>
          </a:p>
        </p:txBody>
      </p:sp>
      <p:sp>
        <p:nvSpPr>
          <p:cNvPr id="3" name="Content Placeholder 2"/>
          <p:cNvSpPr>
            <a:spLocks noGrp="1"/>
          </p:cNvSpPr>
          <p:nvPr>
            <p:ph idx="1"/>
          </p:nvPr>
        </p:nvSpPr>
        <p:spPr>
          <a:xfrm>
            <a:off x="875201" y="1503344"/>
            <a:ext cx="8946541" cy="5008292"/>
          </a:xfrm>
        </p:spPr>
        <p:txBody>
          <a:bodyPr>
            <a:normAutofit fontScale="92500" lnSpcReduction="20000"/>
          </a:bodyPr>
          <a:lstStyle/>
          <a:p>
            <a:r>
              <a:rPr lang="en-US" dirty="0" smtClean="0"/>
              <a:t>Use this guide for instructions</a:t>
            </a:r>
          </a:p>
          <a:p>
            <a:pPr lvl="1"/>
            <a:r>
              <a:rPr lang="en-US" dirty="0" smtClean="0">
                <a:hlinkClick r:id="rId2"/>
              </a:rPr>
              <a:t>https</a:t>
            </a:r>
            <a:r>
              <a:rPr lang="en-US" dirty="0">
                <a:hlinkClick r:id="rId2"/>
              </a:rPr>
              <a:t>://</a:t>
            </a:r>
            <a:r>
              <a:rPr lang="en-US" dirty="0" smtClean="0">
                <a:hlinkClick r:id="rId2"/>
              </a:rPr>
              <a:t>clayton.edu/budget/docs/Ledger%20History%20Report%20Screenprints_PS%209.2.pdf</a:t>
            </a:r>
            <a:r>
              <a:rPr lang="en-US" dirty="0" smtClean="0"/>
              <a:t>  </a:t>
            </a:r>
          </a:p>
          <a:p>
            <a:r>
              <a:rPr lang="en-US" dirty="0" smtClean="0"/>
              <a:t>When running the report make sure to:</a:t>
            </a:r>
          </a:p>
          <a:p>
            <a:r>
              <a:rPr lang="en-US" u="sng" dirty="0" smtClean="0"/>
              <a:t>Check Detail Report and Summary Report</a:t>
            </a:r>
          </a:p>
          <a:p>
            <a:r>
              <a:rPr lang="en-US" dirty="0" smtClean="0"/>
              <a:t>The </a:t>
            </a:r>
            <a:r>
              <a:rPr lang="en-US" dirty="0"/>
              <a:t>Ledger is: </a:t>
            </a:r>
            <a:r>
              <a:rPr lang="en-US" b="1" u="sng" dirty="0"/>
              <a:t>Actuals </a:t>
            </a:r>
            <a:endParaRPr lang="en-US" b="1" u="sng" dirty="0" smtClean="0"/>
          </a:p>
          <a:p>
            <a:r>
              <a:rPr lang="en-US" dirty="0" smtClean="0"/>
              <a:t>Run the correct FY and accounting periods should be 1 and 12.</a:t>
            </a:r>
          </a:p>
          <a:p>
            <a:r>
              <a:rPr lang="en-US" dirty="0" smtClean="0"/>
              <a:t>Use your fee department code.</a:t>
            </a:r>
          </a:p>
          <a:p>
            <a:r>
              <a:rPr lang="en-US" dirty="0" smtClean="0"/>
              <a:t>Accounting code should be 400000 to 999999</a:t>
            </a:r>
          </a:p>
          <a:p>
            <a:r>
              <a:rPr lang="en-US" dirty="0" smtClean="0"/>
              <a:t>Fund 10600</a:t>
            </a:r>
          </a:p>
          <a:p>
            <a:r>
              <a:rPr lang="en-US" dirty="0" smtClean="0"/>
              <a:t>Class %</a:t>
            </a:r>
          </a:p>
          <a:p>
            <a:r>
              <a:rPr lang="en-US" dirty="0" smtClean="0"/>
              <a:t>Project %</a:t>
            </a:r>
          </a:p>
          <a:p>
            <a:r>
              <a:rPr lang="en-US" dirty="0" smtClean="0"/>
              <a:t>Program 11100</a:t>
            </a:r>
          </a:p>
          <a:p>
            <a:r>
              <a:rPr lang="en-US" dirty="0" smtClean="0"/>
              <a:t>See picture on next slide</a:t>
            </a:r>
          </a:p>
          <a:p>
            <a:pPr marL="0" indent="0">
              <a:buNone/>
            </a:pPr>
            <a:endParaRPr lang="en-US" dirty="0" smtClean="0"/>
          </a:p>
        </p:txBody>
      </p:sp>
    </p:spTree>
    <p:extLst>
      <p:ext uri="{BB962C8B-B14F-4D97-AF65-F5344CB8AC3E}">
        <p14:creationId xmlns:p14="http://schemas.microsoft.com/office/powerpoint/2010/main" val="288730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23" y="1570217"/>
            <a:ext cx="9959686" cy="487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108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Ledger History Report</a:t>
            </a:r>
            <a:endParaRPr lang="en-US" dirty="0"/>
          </a:p>
        </p:txBody>
      </p:sp>
      <p:sp>
        <p:nvSpPr>
          <p:cNvPr id="3" name="Content Placeholder 2"/>
          <p:cNvSpPr>
            <a:spLocks noGrp="1"/>
          </p:cNvSpPr>
          <p:nvPr>
            <p:ph idx="1"/>
          </p:nvPr>
        </p:nvSpPr>
        <p:spPr>
          <a:xfrm>
            <a:off x="1104293" y="1379150"/>
            <a:ext cx="8946541" cy="5089027"/>
          </a:xfrm>
        </p:spPr>
        <p:txBody>
          <a:bodyPr>
            <a:normAutofit/>
          </a:bodyPr>
          <a:lstStyle/>
          <a:p>
            <a:r>
              <a:rPr lang="en-US" dirty="0" smtClean="0"/>
              <a:t>First look at the summary to give you an idea of revenue you had remaining or if you over spent. </a:t>
            </a:r>
          </a:p>
          <a:p>
            <a:r>
              <a:rPr lang="en-US" dirty="0" smtClean="0"/>
              <a:t>Negative values represent revenue collected.  So for example you should see revenue that came over from summer fiscal year cross over (40% of what you collected for the summer when the fiscal began; 60% remained in that previous FY), you should see Fall, Spring and Summer fee revenue listed out and you should see any other revenue collected (CARES Act funds for example during FY20).</a:t>
            </a:r>
          </a:p>
          <a:p>
            <a:r>
              <a:rPr lang="en-US" dirty="0" smtClean="0"/>
              <a:t>Positive values are what you spent.</a:t>
            </a:r>
          </a:p>
          <a:p>
            <a:r>
              <a:rPr lang="en-US" dirty="0" smtClean="0"/>
              <a:t>At the bottom you will see a total and if it is negative then you had funds remaining from the revenue you collected.  If the value is positive then you spent more than the revenue collected.  </a:t>
            </a:r>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467230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924</TotalTime>
  <Words>1177</Words>
  <Application>Microsoft Office PowerPoint</Application>
  <PresentationFormat>Widescreen</PresentationFormat>
  <Paragraphs>108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Ion</vt:lpstr>
      <vt:lpstr>Fee Management Workshop</vt:lpstr>
      <vt:lpstr>Overview</vt:lpstr>
      <vt:lpstr>From BOR Manual</vt:lpstr>
      <vt:lpstr>Outline </vt:lpstr>
      <vt:lpstr>Fee Review Report Form C</vt:lpstr>
      <vt:lpstr>Fee Review Report Form C</vt:lpstr>
      <vt:lpstr>How to Run a Ledger History Report</vt:lpstr>
      <vt:lpstr>PowerPoint Presentation</vt:lpstr>
      <vt:lpstr>Ledger History Report</vt:lpstr>
      <vt:lpstr>Samples-Negative=Revenue collected</vt:lpstr>
      <vt:lpstr>Samples-Positive =what you spent</vt:lpstr>
      <vt:lpstr>Ledger History Report</vt:lpstr>
      <vt:lpstr>Ledger History Report</vt:lpstr>
      <vt:lpstr>Another Sample Spreadsheet to Explain Purchases</vt:lpstr>
      <vt:lpstr>Sample of wording from a sample memo</vt:lpstr>
      <vt:lpstr>What the Committee Considers</vt:lpstr>
      <vt:lpstr>Fee Applications</vt:lpstr>
      <vt:lpstr>Fee Applications—course fee</vt:lpstr>
      <vt:lpstr>Fee Applications—Program fee</vt:lpstr>
      <vt:lpstr>Narrative is Key</vt:lpstr>
      <vt:lpstr>What the Committee Considers</vt:lpstr>
      <vt:lpstr>Questions?</vt:lpstr>
      <vt:lpstr>PowerPoint Presentation</vt:lpstr>
      <vt:lpstr>Attachments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 Management Workshop</dc:title>
  <dc:creator>Michelle Furlong</dc:creator>
  <cp:lastModifiedBy>Michelle Furlong</cp:lastModifiedBy>
  <cp:revision>35</cp:revision>
  <dcterms:created xsi:type="dcterms:W3CDTF">2016-08-23T16:26:11Z</dcterms:created>
  <dcterms:modified xsi:type="dcterms:W3CDTF">2021-08-04T17:30:13Z</dcterms:modified>
</cp:coreProperties>
</file>